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6" r:id="rId28"/>
    <p:sldId id="282" r:id="rId29"/>
    <p:sldId id="283" r:id="rId30"/>
    <p:sldId id="284" r:id="rId31"/>
    <p:sldId id="285" r:id="rId32"/>
    <p:sldId id="287" r:id="rId33"/>
    <p:sldId id="288" r:id="rId34"/>
    <p:sldId id="290" r:id="rId35"/>
    <p:sldId id="289" r:id="rId36"/>
    <p:sldId id="291" r:id="rId3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4" d="100"/>
          <a:sy n="74" d="100"/>
        </p:scale>
        <p:origin x="-1170"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D6EB3E4-6E48-4B44-8EDB-6CB2E875CBE4}" type="datetimeFigureOut">
              <a:rPr lang="ru-RU"/>
              <a:pPr>
                <a:defRPr/>
              </a:pPr>
              <a:t>01.06.2015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EA97D18-3563-4F12-AAE2-6168D07C6E41}"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58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752910-80A6-4359-AC6B-6446C131E3DE}" type="slidenum">
              <a:rPr lang="ru-RU">
                <a:cs typeface="Arial" charset="0"/>
              </a:rPr>
              <a:pPr fontAlgn="base">
                <a:spcBef>
                  <a:spcPct val="0"/>
                </a:spcBef>
                <a:spcAft>
                  <a:spcPct val="0"/>
                </a:spcAft>
              </a:pPr>
              <a:t>21</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B8B66881-B262-4202-A357-A75331EB8419}" type="datetimeFigureOut">
              <a:rPr lang="ru-RU"/>
              <a:pPr>
                <a:defRPr/>
              </a:pPr>
              <a:t>01.06.2015</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F9B774F0-6E3C-4AE7-B7A0-153CB8EFBC1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07AE8F45-1281-47D3-99FF-86EE5D0ACF0A}" type="datetimeFigureOut">
              <a:rPr lang="ru-RU"/>
              <a:pPr>
                <a:defRPr/>
              </a:pPr>
              <a:t>01.06.2015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92F7B05-4B72-4CF8-9E81-F073D901A0A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177C4400-8C18-4EFD-907A-A261244A928B}" type="datetimeFigureOut">
              <a:rPr lang="ru-RU"/>
              <a:pPr>
                <a:defRPr/>
              </a:pPr>
              <a:t>01.06.2015</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04F09E1C-6477-4E2F-A334-B7D633FC4DF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ED0FE948-8207-4E9A-BA3E-02F3FB5E0554}" type="datetimeFigureOut">
              <a:rPr lang="ru-RU"/>
              <a:pPr>
                <a:defRPr/>
              </a:pPr>
              <a:t>01.06.2015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059FE2C-4DEA-412E-9F9A-1934618B72D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98D30C33-7212-40DE-9B24-283CC7A4CEA9}" type="datetimeFigureOut">
              <a:rPr lang="ru-RU"/>
              <a:pPr>
                <a:defRPr/>
              </a:pPr>
              <a:t>01.06.2015</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E56899BA-11D9-461F-A906-CFBD87325AF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03897404-47C8-4AED-A854-C6E777C5CAB5}" type="datetimeFigureOut">
              <a:rPr lang="ru-RU"/>
              <a:pPr>
                <a:defRPr/>
              </a:pPr>
              <a:t>01.06.2015</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7AC1BC9B-58BB-4903-8D11-51A94D70A11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BDF84542-B7B0-4DA5-BA21-E5F8BDE34769}" type="datetimeFigureOut">
              <a:rPr lang="ru-RU"/>
              <a:pPr>
                <a:defRPr/>
              </a:pPr>
              <a:t>01.06.2015</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6D834242-1B5B-454A-A0FB-74B5DCE6AFA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DC607B18-5283-4BE5-9A02-FB4D507A4444}" type="datetimeFigureOut">
              <a:rPr lang="ru-RU"/>
              <a:pPr>
                <a:defRPr/>
              </a:pPr>
              <a:t>01.06.2015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6849B766-02D6-47EF-8581-9065BD2DD47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9" name="Date Placeholder 1"/>
          <p:cNvSpPr>
            <a:spLocks noGrp="1"/>
          </p:cNvSpPr>
          <p:nvPr>
            <p:ph type="dt" sz="half" idx="10"/>
          </p:nvPr>
        </p:nvSpPr>
        <p:spPr/>
        <p:txBody>
          <a:bodyPr/>
          <a:lstStyle>
            <a:lvl1pPr>
              <a:defRPr/>
            </a:lvl1pPr>
          </a:lstStyle>
          <a:p>
            <a:pPr>
              <a:defRPr/>
            </a:pPr>
            <a:fld id="{49726FFF-8154-4611-9113-C0E5565A8F95}" type="datetimeFigureOut">
              <a:rPr lang="ru-RU"/>
              <a:pPr>
                <a:defRPr/>
              </a:pPr>
              <a:t>01.06.2015</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3531EC7C-49CC-496A-9143-2788F3A343F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1A38B171-FDE5-4BF2-A714-F6D733F168A3}" type="datetimeFigureOut">
              <a:rPr lang="ru-RU"/>
              <a:pPr>
                <a:defRPr/>
              </a:pPr>
              <a:t>01.06.2015</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B0B1A372-4025-47FA-81EC-C7C44FD7781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C9165FC3-7010-43CE-AD0F-BA1AB2BBCA90}" type="datetimeFigureOut">
              <a:rPr lang="ru-RU"/>
              <a:pPr>
                <a:defRPr/>
              </a:pPr>
              <a:t>01.06.2015</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1292DA79-D94F-47F0-99F5-7DB2F6B817C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cs typeface="+mn-cs"/>
              </a:defRPr>
            </a:lvl1pPr>
          </a:lstStyle>
          <a:p>
            <a:pPr>
              <a:defRPr/>
            </a:pPr>
            <a:fld id="{F97F4BFF-5361-45F6-8ECF-9D3387CCAB88}" type="datetimeFigureOut">
              <a:rPr lang="ru-RU"/>
              <a:pPr>
                <a:defRPr/>
              </a:pPr>
              <a:t>01.06.2015</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cs typeface="+mn-cs"/>
              </a:defRPr>
            </a:lvl1pPr>
          </a:lstStyle>
          <a:p>
            <a:pPr>
              <a:defRPr/>
            </a:pPr>
            <a:fld id="{63AFFF46-E11F-4D79-9342-A19BA98FEC6A}" type="slidenum">
              <a:rPr lang="ru-RU"/>
              <a:pPr>
                <a:defRPr/>
              </a:pPr>
              <a:t>‹#›</a:t>
            </a:fld>
            <a:endParaRPr lang="ru-RU"/>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8" r:id="rId4"/>
    <p:sldLayoutId id="2147483669" r:id="rId5"/>
    <p:sldLayoutId id="2147483670" r:id="rId6"/>
    <p:sldLayoutId id="2147483674" r:id="rId7"/>
    <p:sldLayoutId id="2147483675" r:id="rId8"/>
    <p:sldLayoutId id="2147483676" r:id="rId9"/>
    <p:sldLayoutId id="2147483671" r:id="rId10"/>
    <p:sldLayoutId id="2147483677" r:id="rId11"/>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рямоугольник 3"/>
          <p:cNvSpPr>
            <a:spLocks noChangeArrowheads="1"/>
          </p:cNvSpPr>
          <p:nvPr/>
        </p:nvSpPr>
        <p:spPr bwMode="auto">
          <a:xfrm>
            <a:off x="1331913" y="765175"/>
            <a:ext cx="5788025" cy="1920875"/>
          </a:xfrm>
          <a:prstGeom prst="rect">
            <a:avLst/>
          </a:prstGeom>
          <a:noFill/>
          <a:ln w="9525">
            <a:noFill/>
            <a:miter lim="800000"/>
            <a:headEnd/>
            <a:tailEnd/>
          </a:ln>
        </p:spPr>
        <p:txBody>
          <a:bodyPr wrap="none">
            <a:spAutoFit/>
          </a:bodyPr>
          <a:lstStyle/>
          <a:p>
            <a:pPr algn="ctr"/>
            <a:r>
              <a:rPr lang="ru-RU" sz="6000">
                <a:solidFill>
                  <a:schemeClr val="bg1"/>
                </a:solidFill>
                <a:latin typeface="Candara" pitchFamily="34" charset="0"/>
              </a:rPr>
              <a:t>Рейтинг банков </a:t>
            </a:r>
          </a:p>
          <a:p>
            <a:pPr algn="ctr"/>
            <a:r>
              <a:rPr lang="ru-RU" sz="6000">
                <a:solidFill>
                  <a:schemeClr val="bg1"/>
                </a:solidFill>
                <a:latin typeface="Candara" pitchFamily="34" charset="0"/>
              </a:rPr>
              <a:t>г. Гомеля</a:t>
            </a:r>
          </a:p>
        </p:txBody>
      </p:sp>
      <p:grpSp>
        <p:nvGrpSpPr>
          <p:cNvPr id="14340" name="Group 4"/>
          <p:cNvGrpSpPr>
            <a:grpSpLocks noChangeAspect="1"/>
          </p:cNvGrpSpPr>
          <p:nvPr/>
        </p:nvGrpSpPr>
        <p:grpSpPr bwMode="auto">
          <a:xfrm>
            <a:off x="1763713" y="2420938"/>
            <a:ext cx="5829300" cy="3543300"/>
            <a:chOff x="2281" y="1476"/>
            <a:chExt cx="7200" cy="4320"/>
          </a:xfrm>
        </p:grpSpPr>
        <p:sp>
          <p:nvSpPr>
            <p:cNvPr id="14341" name="AutoShape 5"/>
            <p:cNvSpPr>
              <a:spLocks noChangeAspect="1" noChangeArrowheads="1"/>
            </p:cNvSpPr>
            <p:nvPr/>
          </p:nvSpPr>
          <p:spPr bwMode="auto">
            <a:xfrm>
              <a:off x="2281" y="1476"/>
              <a:ext cx="7200" cy="4320"/>
            </a:xfrm>
            <a:prstGeom prst="rect">
              <a:avLst/>
            </a:prstGeom>
            <a:noFill/>
            <a:ln w="9525">
              <a:noFill/>
              <a:miter lim="800000"/>
              <a:headEnd/>
              <a:tailEnd/>
            </a:ln>
          </p:spPr>
          <p:txBody>
            <a:bodyPr/>
            <a:lstStyle/>
            <a:p>
              <a:endParaRPr lang="ru-RU"/>
            </a:p>
          </p:txBody>
        </p:sp>
        <p:sp>
          <p:nvSpPr>
            <p:cNvPr id="14342" name="Text Box 6"/>
            <p:cNvSpPr txBox="1">
              <a:spLocks noChangeArrowheads="1"/>
            </p:cNvSpPr>
            <p:nvPr/>
          </p:nvSpPr>
          <p:spPr bwMode="auto">
            <a:xfrm>
              <a:off x="2322" y="2070"/>
              <a:ext cx="7118" cy="3126"/>
            </a:xfrm>
            <a:prstGeom prst="rect">
              <a:avLst/>
            </a:prstGeom>
            <a:noFill/>
            <a:ln w="9525">
              <a:noFill/>
              <a:miter lim="800000"/>
              <a:headEnd/>
              <a:tailEnd/>
            </a:ln>
            <a:effectLst/>
          </p:spPr>
          <p:txBody>
            <a:bodyPr>
              <a:spAutoFit/>
            </a:bodyPr>
            <a:lstStyle/>
            <a:p>
              <a:r>
                <a:rPr lang="ru-RU">
                  <a:solidFill>
                    <a:srgbClr val="000000"/>
                  </a:solidFill>
                </a:rPr>
                <a:t>Дисциплина «Денежное обращение и кредит»</a:t>
              </a:r>
            </a:p>
            <a:p>
              <a:endParaRPr lang="ru-RU">
                <a:solidFill>
                  <a:srgbClr val="000000"/>
                </a:solidFill>
              </a:endParaRPr>
            </a:p>
            <a:p>
              <a:r>
                <a:rPr lang="ru-RU">
                  <a:solidFill>
                    <a:srgbClr val="000000"/>
                  </a:solidFill>
                </a:rPr>
                <a:t>Преподаватель: Шердакова Т.А., ассистент кафедры финансов и кредита</a:t>
              </a:r>
            </a:p>
            <a:p>
              <a:r>
                <a:rPr lang="ru-RU">
                  <a:solidFill>
                    <a:srgbClr val="000000"/>
                  </a:solidFill>
                </a:rPr>
                <a:t>Тема лекции: «</a:t>
              </a:r>
              <a:r>
                <a:rPr lang="ru-RU"/>
                <a:t>Коммерческие банки и основы их деятельности</a:t>
              </a:r>
              <a:r>
                <a:rPr lang="ru-RU">
                  <a:solidFill>
                    <a:srgbClr val="000000"/>
                  </a:solidFill>
                </a:rPr>
                <a:t>»</a:t>
              </a:r>
            </a:p>
            <a:p>
              <a:r>
                <a:rPr lang="ru-RU">
                  <a:solidFill>
                    <a:srgbClr val="000000"/>
                  </a:solidFill>
                </a:rPr>
                <a:t>Специальность: «Экономика и управление на предприятии»</a:t>
              </a:r>
            </a:p>
            <a:p>
              <a:r>
                <a:rPr lang="ru-RU">
                  <a:solidFill>
                    <a:srgbClr val="000000"/>
                  </a:solidFill>
                </a:rPr>
                <a:t>Курс: 2 курс</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Прямоугольник 3"/>
          <p:cNvSpPr>
            <a:spLocks noChangeArrowheads="1"/>
          </p:cNvSpPr>
          <p:nvPr/>
        </p:nvSpPr>
        <p:spPr bwMode="auto">
          <a:xfrm>
            <a:off x="2124075" y="476250"/>
            <a:ext cx="5594350" cy="1016000"/>
          </a:xfrm>
          <a:prstGeom prst="rect">
            <a:avLst/>
          </a:prstGeom>
          <a:noFill/>
          <a:ln w="9525">
            <a:noFill/>
            <a:miter lim="800000"/>
            <a:headEnd/>
            <a:tailEnd/>
          </a:ln>
        </p:spPr>
        <p:txBody>
          <a:bodyPr wrap="none">
            <a:spAutoFit/>
          </a:bodyPr>
          <a:lstStyle/>
          <a:p>
            <a:r>
              <a:rPr lang="ru-RU" sz="6000">
                <a:solidFill>
                  <a:schemeClr val="bg1"/>
                </a:solidFill>
                <a:latin typeface="Candara" pitchFamily="34" charset="0"/>
              </a:rPr>
              <a:t>8. ЗАО Банк ВТБ</a:t>
            </a:r>
          </a:p>
        </p:txBody>
      </p:sp>
      <p:sp>
        <p:nvSpPr>
          <p:cNvPr id="23554" name="Прямоугольник 4"/>
          <p:cNvSpPr>
            <a:spLocks noChangeArrowheads="1"/>
          </p:cNvSpPr>
          <p:nvPr/>
        </p:nvSpPr>
        <p:spPr bwMode="auto">
          <a:xfrm>
            <a:off x="250825" y="1492250"/>
            <a:ext cx="8785225" cy="4894263"/>
          </a:xfrm>
          <a:prstGeom prst="rect">
            <a:avLst/>
          </a:prstGeom>
          <a:noFill/>
          <a:ln w="9525">
            <a:noFill/>
            <a:miter lim="800000"/>
            <a:headEnd/>
            <a:tailEnd/>
          </a:ln>
        </p:spPr>
        <p:txBody>
          <a:bodyPr>
            <a:spAutoFit/>
          </a:bodyPr>
          <a:lstStyle/>
          <a:p>
            <a:pPr algn="just"/>
            <a:r>
              <a:rPr lang="ru-RU" sz="2400">
                <a:solidFill>
                  <a:srgbClr val="FF0000"/>
                </a:solidFill>
                <a:latin typeface="Candara" pitchFamily="34" charset="0"/>
              </a:rPr>
              <a:t>	ЗАО Банк ВТБ (Беларусь) </a:t>
            </a:r>
            <a:r>
              <a:rPr lang="ru-RU" sz="2400">
                <a:latin typeface="Candara" pitchFamily="34" charset="0"/>
              </a:rPr>
              <a:t>существует на рынке Республики Беларусь с 1996 года и принадлежит к числу универсальных кредитно-финансовых учреждений.</a:t>
            </a:r>
          </a:p>
          <a:p>
            <a:pPr algn="just"/>
            <a:r>
              <a:rPr lang="ru-RU" sz="2400">
                <a:latin typeface="Candara" pitchFamily="34" charset="0"/>
              </a:rPr>
              <a:t>Банк ВТБ является одним из 10 крупнейших банков страны. Основным держателем контрольного пакета акций является ОАО Банк ВТБ (Российская Федерация). </a:t>
            </a:r>
            <a:br>
              <a:rPr lang="ru-RU" sz="2400">
                <a:latin typeface="Candara" pitchFamily="34" charset="0"/>
              </a:rPr>
            </a:br>
            <a:endParaRPr lang="ru-RU" sz="2400">
              <a:latin typeface="Candara" pitchFamily="34" charset="0"/>
            </a:endParaRPr>
          </a:p>
          <a:p>
            <a:pPr algn="just"/>
            <a:r>
              <a:rPr lang="ru-RU" sz="2400">
                <a:latin typeface="Candara" pitchFamily="34" charset="0"/>
              </a:rPr>
              <a:t>	ЗАО Банк ВТБ является членом крупнейшей международной финансовой группы ВТБ, что позволяет банку производить финансирование крупных проектов. ЗАО Банк ВТБ входит в состав различных банковских организаций и является членом холдинга. В состав холдинга входит сам банк и сельскохозяйственное предприятие ООО «СНБ-Агро».</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Банк"/>
          <p:cNvPicPr>
            <a:picLocks noChangeAspect="1" noChangeArrowheads="1"/>
          </p:cNvPicPr>
          <p:nvPr/>
        </p:nvPicPr>
        <p:blipFill>
          <a:blip r:embed="rId2"/>
          <a:srcRect/>
          <a:stretch>
            <a:fillRect/>
          </a:stretch>
        </p:blipFill>
        <p:spPr bwMode="auto">
          <a:xfrm>
            <a:off x="238125" y="188913"/>
            <a:ext cx="4722813" cy="6297612"/>
          </a:xfrm>
          <a:prstGeom prst="rect">
            <a:avLst/>
          </a:prstGeom>
          <a:noFill/>
          <a:ln w="9525">
            <a:noFill/>
            <a:miter lim="800000"/>
            <a:headEnd/>
            <a:tailEnd/>
          </a:ln>
        </p:spPr>
      </p:pic>
      <p:sp>
        <p:nvSpPr>
          <p:cNvPr id="24578" name="Прямоугольник 3"/>
          <p:cNvSpPr>
            <a:spLocks noChangeArrowheads="1"/>
          </p:cNvSpPr>
          <p:nvPr/>
        </p:nvSpPr>
        <p:spPr bwMode="auto">
          <a:xfrm>
            <a:off x="5183188" y="3346450"/>
            <a:ext cx="3529012" cy="2247900"/>
          </a:xfrm>
          <a:prstGeom prst="rect">
            <a:avLst/>
          </a:prstGeom>
          <a:noFill/>
          <a:ln w="9525">
            <a:noFill/>
            <a:miter lim="800000"/>
            <a:headEnd/>
            <a:tailEnd/>
          </a:ln>
        </p:spPr>
        <p:txBody>
          <a:bodyPr>
            <a:spAutoFit/>
          </a:bodyPr>
          <a:lstStyle/>
          <a:p>
            <a:r>
              <a:rPr lang="ru-RU" sz="2800">
                <a:latin typeface="Candara" pitchFamily="34" charset="0"/>
              </a:rPr>
              <a:t>Региональное отделение Банка ВТБ по Гомельской области, ул. Советская, 32а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3"/>
          <p:cNvSpPr>
            <a:spLocks noChangeArrowheads="1"/>
          </p:cNvSpPr>
          <p:nvPr/>
        </p:nvSpPr>
        <p:spPr bwMode="auto">
          <a:xfrm>
            <a:off x="250825" y="1052513"/>
            <a:ext cx="4537075" cy="5262562"/>
          </a:xfrm>
          <a:prstGeom prst="rect">
            <a:avLst/>
          </a:prstGeom>
          <a:noFill/>
          <a:ln w="9525">
            <a:noFill/>
            <a:miter lim="800000"/>
            <a:headEnd/>
            <a:tailEnd/>
          </a:ln>
        </p:spPr>
        <p:txBody>
          <a:bodyPr>
            <a:spAutoFit/>
          </a:bodyPr>
          <a:lstStyle/>
          <a:p>
            <a:r>
              <a:rPr lang="ru-RU" sz="2400" b="1">
                <a:solidFill>
                  <a:srgbClr val="FFFF00"/>
                </a:solidFill>
                <a:latin typeface="Candara" pitchFamily="34" charset="0"/>
              </a:rPr>
              <a:t>Банк  ВТБ</a:t>
            </a:r>
            <a:r>
              <a:rPr lang="en-US" sz="2400" b="1">
                <a:solidFill>
                  <a:srgbClr val="FFFF00"/>
                </a:solidFill>
                <a:latin typeface="Candara" pitchFamily="34" charset="0"/>
              </a:rPr>
              <a:t> </a:t>
            </a:r>
            <a:r>
              <a:rPr lang="ru-RU" sz="2400" b="1">
                <a:solidFill>
                  <a:srgbClr val="FFFF00"/>
                </a:solidFill>
                <a:latin typeface="Candara" pitchFamily="34" charset="0"/>
              </a:rPr>
              <a:t>(Беларусь)</a:t>
            </a:r>
            <a:r>
              <a:rPr lang="ru-RU" sz="2400">
                <a:latin typeface="Candara" pitchFamily="34" charset="0"/>
              </a:rPr>
              <a:t>  уделяет особое внимание корпоративной социальной ответственности, оказывая благотворительную и спонсорскую помощь, а также развивая корпоративную благотворительную программу «Мир без слез». В рамках данного проекта, начиная с 2008 года, банк оказал адресную помощь 15-ти детским больницам на общую сумму более 560 млн. бел. руб.</a:t>
            </a:r>
          </a:p>
        </p:txBody>
      </p:sp>
      <p:pic>
        <p:nvPicPr>
          <p:cNvPr id="25602" name="Picture 2" descr="http://s1.n1.by/sites/default/files/imagecache/full/news/08/15/596186/1345026467.jpg"/>
          <p:cNvPicPr>
            <a:picLocks noChangeAspect="1" noChangeArrowheads="1"/>
          </p:cNvPicPr>
          <p:nvPr/>
        </p:nvPicPr>
        <p:blipFill>
          <a:blip r:embed="rId2"/>
          <a:srcRect/>
          <a:stretch>
            <a:fillRect/>
          </a:stretch>
        </p:blipFill>
        <p:spPr bwMode="auto">
          <a:xfrm>
            <a:off x="4643438" y="2060575"/>
            <a:ext cx="4106862" cy="307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Прямоугольник 3"/>
          <p:cNvSpPr>
            <a:spLocks noChangeArrowheads="1"/>
          </p:cNvSpPr>
          <p:nvPr/>
        </p:nvSpPr>
        <p:spPr bwMode="auto">
          <a:xfrm>
            <a:off x="2339975" y="333375"/>
            <a:ext cx="4665663" cy="1014413"/>
          </a:xfrm>
          <a:prstGeom prst="rect">
            <a:avLst/>
          </a:prstGeom>
          <a:noFill/>
          <a:ln w="9525">
            <a:noFill/>
            <a:miter lim="800000"/>
            <a:headEnd/>
            <a:tailEnd/>
          </a:ln>
        </p:spPr>
        <p:txBody>
          <a:bodyPr wrap="none">
            <a:spAutoFit/>
          </a:bodyPr>
          <a:lstStyle/>
          <a:p>
            <a:r>
              <a:rPr lang="ru-RU" sz="6000">
                <a:solidFill>
                  <a:schemeClr val="bg1"/>
                </a:solidFill>
                <a:latin typeface="Candara" pitchFamily="34" charset="0"/>
              </a:rPr>
              <a:t>7. Приорбанк</a:t>
            </a:r>
          </a:p>
        </p:txBody>
      </p:sp>
      <p:sp>
        <p:nvSpPr>
          <p:cNvPr id="26626" name="Прямоугольник 4"/>
          <p:cNvSpPr>
            <a:spLocks noChangeArrowheads="1"/>
          </p:cNvSpPr>
          <p:nvPr/>
        </p:nvSpPr>
        <p:spPr bwMode="auto">
          <a:xfrm>
            <a:off x="250825" y="1916113"/>
            <a:ext cx="8497888" cy="4524375"/>
          </a:xfrm>
          <a:prstGeom prst="rect">
            <a:avLst/>
          </a:prstGeom>
          <a:noFill/>
          <a:ln w="9525">
            <a:noFill/>
            <a:miter lim="800000"/>
            <a:headEnd/>
            <a:tailEnd/>
          </a:ln>
        </p:spPr>
        <p:txBody>
          <a:bodyPr>
            <a:spAutoFit/>
          </a:bodyPr>
          <a:lstStyle/>
          <a:p>
            <a:pPr algn="just"/>
            <a:r>
              <a:rPr lang="ru-RU" sz="2400">
                <a:latin typeface="Candara" pitchFamily="34" charset="0"/>
              </a:rPr>
              <a:t>	</a:t>
            </a:r>
            <a:r>
              <a:rPr lang="ru-RU" sz="2400">
                <a:solidFill>
                  <a:srgbClr val="FF0000"/>
                </a:solidFill>
                <a:latin typeface="Candara" pitchFamily="34" charset="0"/>
              </a:rPr>
              <a:t>«Приорбанк» Открытое акционерное общество</a:t>
            </a:r>
            <a:r>
              <a:rPr lang="ru-RU" sz="2400">
                <a:latin typeface="Candara" pitchFamily="34" charset="0"/>
              </a:rPr>
              <a:t>, основанное 20 января 1989 года. 12 июля 1991 года «Приорбанк» ОАО зарегистрирован Национальным банком Республики Беларусь - регистрационный номер 12. 	Структура собственников банка выглядит следующим образом: компании Райффайзен Банк Интернешнл (Raiffeisen Bank International)</a:t>
            </a:r>
            <a:r>
              <a:rPr lang="en-US" sz="2400">
                <a:latin typeface="Candara" pitchFamily="34" charset="0"/>
              </a:rPr>
              <a:t> </a:t>
            </a:r>
            <a:r>
              <a:rPr lang="ru-RU" sz="2400">
                <a:latin typeface="Candara" pitchFamily="34" charset="0"/>
              </a:rPr>
              <a:t>(Австрия) принадлежит 87,74% акций банка, РУП ПО «Белоруснефть» (Республика Беларусь) - 2,04% акций, Госкомимуществу РБ (Республика Беларусь) - 1,97% акций, ОАО «МАЗ» 1,28% акций, прочим юридическим лицам - 2,04% акций, физическим лицам - 4,68% акций, местным государственным органам и фондам - 0,25% акций.</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http://photos.wikimapia.org/p/00/02/46/04/07_big.jpg"/>
          <p:cNvPicPr>
            <a:picLocks noChangeAspect="1" noChangeArrowheads="1"/>
          </p:cNvPicPr>
          <p:nvPr/>
        </p:nvPicPr>
        <p:blipFill>
          <a:blip r:embed="rId2"/>
          <a:srcRect/>
          <a:stretch>
            <a:fillRect/>
          </a:stretch>
        </p:blipFill>
        <p:spPr bwMode="auto">
          <a:xfrm>
            <a:off x="107950" y="1557338"/>
            <a:ext cx="5759450" cy="5000625"/>
          </a:xfrm>
          <a:prstGeom prst="rect">
            <a:avLst/>
          </a:prstGeom>
          <a:noFill/>
          <a:ln w="9525">
            <a:noFill/>
            <a:miter lim="800000"/>
            <a:headEnd/>
            <a:tailEnd/>
          </a:ln>
        </p:spPr>
      </p:pic>
      <p:sp>
        <p:nvSpPr>
          <p:cNvPr id="27650" name="Прямоугольник 3"/>
          <p:cNvSpPr>
            <a:spLocks noChangeArrowheads="1"/>
          </p:cNvSpPr>
          <p:nvPr/>
        </p:nvSpPr>
        <p:spPr bwMode="auto">
          <a:xfrm>
            <a:off x="5867400" y="3105150"/>
            <a:ext cx="3679825" cy="1570038"/>
          </a:xfrm>
          <a:prstGeom prst="rect">
            <a:avLst/>
          </a:prstGeom>
          <a:noFill/>
          <a:ln w="9525">
            <a:noFill/>
            <a:miter lim="800000"/>
            <a:headEnd/>
            <a:tailEnd/>
          </a:ln>
        </p:spPr>
        <p:txBody>
          <a:bodyPr>
            <a:spAutoFit/>
          </a:bodyPr>
          <a:lstStyle/>
          <a:p>
            <a:r>
              <a:rPr lang="ru-RU" sz="2400">
                <a:latin typeface="Candara" pitchFamily="34" charset="0"/>
              </a:rPr>
              <a:t>Центр банковских </a:t>
            </a:r>
          </a:p>
          <a:p>
            <a:r>
              <a:rPr lang="ru-RU" sz="2400">
                <a:latin typeface="Candara" pitchFamily="34" charset="0"/>
              </a:rPr>
              <a:t>услуг 400. </a:t>
            </a:r>
          </a:p>
          <a:p>
            <a:r>
              <a:rPr lang="ru-RU" sz="2400">
                <a:latin typeface="Candara" pitchFamily="34" charset="0"/>
              </a:rPr>
              <a:t>г. Гомель, </a:t>
            </a:r>
          </a:p>
          <a:p>
            <a:r>
              <a:rPr lang="ru-RU" sz="2300">
                <a:latin typeface="Candara" pitchFamily="34" charset="0"/>
              </a:rPr>
              <a:t>ул. Красноармейская</a:t>
            </a:r>
            <a:r>
              <a:rPr lang="ru-RU" sz="2400">
                <a:latin typeface="Candara" pitchFamily="34" charset="0"/>
              </a:rPr>
              <a:t>, </a:t>
            </a:r>
            <a:r>
              <a:rPr lang="ru-RU" sz="2200">
                <a:latin typeface="Candara" pitchFamily="34" charset="0"/>
              </a:rPr>
              <a:t>3А</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Прямоугольник 3"/>
          <p:cNvSpPr>
            <a:spLocks noChangeArrowheads="1"/>
          </p:cNvSpPr>
          <p:nvPr/>
        </p:nvSpPr>
        <p:spPr bwMode="auto">
          <a:xfrm>
            <a:off x="611188" y="2781300"/>
            <a:ext cx="7632700" cy="3416300"/>
          </a:xfrm>
          <a:prstGeom prst="rect">
            <a:avLst/>
          </a:prstGeom>
          <a:noFill/>
          <a:ln w="9525">
            <a:noFill/>
            <a:miter lim="800000"/>
            <a:headEnd/>
            <a:tailEnd/>
          </a:ln>
        </p:spPr>
        <p:txBody>
          <a:bodyPr>
            <a:spAutoFit/>
          </a:bodyPr>
          <a:lstStyle/>
          <a:p>
            <a:pPr algn="just"/>
            <a:r>
              <a:rPr lang="ru-RU" sz="2400">
                <a:latin typeface="Candara" pitchFamily="34" charset="0"/>
              </a:rPr>
              <a:t>	С самого начала своего образования </a:t>
            </a:r>
            <a:r>
              <a:rPr lang="ru-RU" sz="2400">
                <a:solidFill>
                  <a:srgbClr val="FF0000"/>
                </a:solidFill>
                <a:latin typeface="Candara" pitchFamily="34" charset="0"/>
              </a:rPr>
              <a:t>Приорбанк </a:t>
            </a:r>
            <a:r>
              <a:rPr lang="ru-RU" sz="2400">
                <a:latin typeface="Candara" pitchFamily="34" charset="0"/>
              </a:rPr>
              <a:t>зарекомендовал себя как один из известных меценатов в республике. Приоритетными направлениями спонсорской и благотворительной деятельности являются образование, спорт, сельское хозяйство, здравоохранение. Основатель банковской группы Райффайзен и известный меценат Фридрих Райффайзен говорил: «Помогайте другим, чтобы помочь себе».</a:t>
            </a:r>
          </a:p>
        </p:txBody>
      </p:sp>
      <p:pic>
        <p:nvPicPr>
          <p:cNvPr id="28674" name="Picture 2" descr="http://www.priorbank.by/images/templates/prior/rsflogo.gif"/>
          <p:cNvPicPr>
            <a:picLocks noChangeAspect="1" noChangeArrowheads="1"/>
          </p:cNvPicPr>
          <p:nvPr/>
        </p:nvPicPr>
        <p:blipFill>
          <a:blip r:embed="rId2"/>
          <a:srcRect l="-1076" t="44576"/>
          <a:stretch>
            <a:fillRect/>
          </a:stretch>
        </p:blipFill>
        <p:spPr bwMode="auto">
          <a:xfrm>
            <a:off x="1042988" y="260350"/>
            <a:ext cx="6769100" cy="137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http://www.estetdent.by/images/stories/priorbank.jpg"/>
          <p:cNvPicPr>
            <a:picLocks noChangeAspect="1" noChangeArrowheads="1"/>
          </p:cNvPicPr>
          <p:nvPr/>
        </p:nvPicPr>
        <p:blipFill>
          <a:blip r:embed="rId2"/>
          <a:srcRect/>
          <a:stretch>
            <a:fillRect/>
          </a:stretch>
        </p:blipFill>
        <p:spPr bwMode="auto">
          <a:xfrm>
            <a:off x="4895850" y="2420938"/>
            <a:ext cx="4032250" cy="2592387"/>
          </a:xfrm>
          <a:prstGeom prst="rect">
            <a:avLst/>
          </a:prstGeom>
          <a:noFill/>
          <a:ln w="9525">
            <a:noFill/>
            <a:miter lim="800000"/>
            <a:headEnd/>
            <a:tailEnd/>
          </a:ln>
        </p:spPr>
      </p:pic>
      <p:sp>
        <p:nvSpPr>
          <p:cNvPr id="29698" name="Прямоугольник 4"/>
          <p:cNvSpPr>
            <a:spLocks noChangeArrowheads="1"/>
          </p:cNvSpPr>
          <p:nvPr/>
        </p:nvSpPr>
        <p:spPr bwMode="auto">
          <a:xfrm>
            <a:off x="179388" y="2133600"/>
            <a:ext cx="4716462" cy="3416300"/>
          </a:xfrm>
          <a:prstGeom prst="rect">
            <a:avLst/>
          </a:prstGeom>
          <a:noFill/>
          <a:ln w="9525">
            <a:noFill/>
            <a:miter lim="800000"/>
            <a:headEnd/>
            <a:tailEnd/>
          </a:ln>
        </p:spPr>
        <p:txBody>
          <a:bodyPr>
            <a:spAutoFit/>
          </a:bodyPr>
          <a:lstStyle/>
          <a:p>
            <a:pPr algn="just"/>
            <a:r>
              <a:rPr lang="ru-RU" sz="2400">
                <a:latin typeface="Candara" pitchFamily="34" charset="0"/>
              </a:rPr>
              <a:t>	На круглой эмблеме, являющейся частью логотипа, изображена стилизованная фигурка белки с расколотым орешком. Белка - утвердившийся фольклорный символ трудолюбия, рачительности и порядочности, символ благополучия и успеха.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Прямоугольник 3"/>
          <p:cNvSpPr>
            <a:spLocks noChangeArrowheads="1"/>
          </p:cNvSpPr>
          <p:nvPr/>
        </p:nvSpPr>
        <p:spPr bwMode="auto">
          <a:xfrm>
            <a:off x="1547813" y="549275"/>
            <a:ext cx="6551612" cy="1014413"/>
          </a:xfrm>
          <a:prstGeom prst="rect">
            <a:avLst/>
          </a:prstGeom>
          <a:noFill/>
          <a:ln w="9525">
            <a:noFill/>
            <a:miter lim="800000"/>
            <a:headEnd/>
            <a:tailEnd/>
          </a:ln>
        </p:spPr>
        <p:txBody>
          <a:bodyPr wrap="none">
            <a:spAutoFit/>
          </a:bodyPr>
          <a:lstStyle/>
          <a:p>
            <a:r>
              <a:rPr lang="ru-RU" sz="6000">
                <a:solidFill>
                  <a:schemeClr val="bg1"/>
                </a:solidFill>
                <a:latin typeface="Candara" pitchFamily="34" charset="0"/>
              </a:rPr>
              <a:t>6. Белгазпромбанк</a:t>
            </a:r>
          </a:p>
        </p:txBody>
      </p:sp>
      <p:sp>
        <p:nvSpPr>
          <p:cNvPr id="30722" name="Прямоугольник 4"/>
          <p:cNvSpPr>
            <a:spLocks noChangeArrowheads="1"/>
          </p:cNvSpPr>
          <p:nvPr/>
        </p:nvSpPr>
        <p:spPr bwMode="auto">
          <a:xfrm>
            <a:off x="179388" y="1700213"/>
            <a:ext cx="8856662" cy="4894262"/>
          </a:xfrm>
          <a:prstGeom prst="rect">
            <a:avLst/>
          </a:prstGeom>
          <a:noFill/>
          <a:ln w="9525">
            <a:noFill/>
            <a:miter lim="800000"/>
            <a:headEnd/>
            <a:tailEnd/>
          </a:ln>
        </p:spPr>
        <p:txBody>
          <a:bodyPr>
            <a:spAutoFit/>
          </a:bodyPr>
          <a:lstStyle/>
          <a:p>
            <a:pPr algn="just"/>
            <a:r>
              <a:rPr lang="ru-RU" sz="2400">
                <a:latin typeface="Candara" pitchFamily="34" charset="0"/>
              </a:rPr>
              <a:t>	Открытое акционерное общество «Белгазпромбанк» начинает свою деятельность с 27 сентября 1990 года под названием Коммерческий банк «Экоразвитие». В результате неоднократных переименований и преобразований 27 ноября 1997 года было зарегистрировано совместное белорусско-российское ОАО «Белгазпром».</a:t>
            </a:r>
          </a:p>
          <a:p>
            <a:pPr algn="just"/>
            <a:endParaRPr lang="ru-RU" sz="2400">
              <a:latin typeface="Candara" pitchFamily="34" charset="0"/>
            </a:endParaRPr>
          </a:p>
          <a:p>
            <a:pPr algn="just"/>
            <a:r>
              <a:rPr lang="ru-RU" sz="2400">
                <a:latin typeface="Candara" pitchFamily="34" charset="0"/>
              </a:rPr>
              <a:t>	Основными акционерами ОАО «Белгазпромбанк» являются ОАО «Газпром» совместно с КБ «Газпромбанк» с российской стороны и ГП «Белтрансгаз» с Министерством по управлению государственным имуществом и приватизации, СП ОАО «Брестгазоаппарат» и ОАО «Витебскоблавтотранс» с белорусской стороны.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Прямоугольник 3"/>
          <p:cNvSpPr>
            <a:spLocks noChangeArrowheads="1"/>
          </p:cNvSpPr>
          <p:nvPr/>
        </p:nvSpPr>
        <p:spPr bwMode="auto">
          <a:xfrm>
            <a:off x="1104900" y="692150"/>
            <a:ext cx="6985000" cy="461963"/>
          </a:xfrm>
          <a:prstGeom prst="rect">
            <a:avLst/>
          </a:prstGeom>
          <a:noFill/>
          <a:ln w="9525">
            <a:noFill/>
            <a:miter lim="800000"/>
            <a:headEnd/>
            <a:tailEnd/>
          </a:ln>
        </p:spPr>
        <p:txBody>
          <a:bodyPr>
            <a:spAutoFit/>
          </a:bodyPr>
          <a:lstStyle/>
          <a:p>
            <a:r>
              <a:rPr lang="ru-RU" sz="2400">
                <a:solidFill>
                  <a:schemeClr val="bg1"/>
                </a:solidFill>
                <a:latin typeface="Candara" pitchFamily="34" charset="0"/>
              </a:rPr>
              <a:t>Гомельская областная дирекция:  ул. Пушкина, 2</a:t>
            </a:r>
          </a:p>
        </p:txBody>
      </p:sp>
      <p:pic>
        <p:nvPicPr>
          <p:cNvPr id="31746" name="Picture 2" descr="http://pics.livejournal.com/belgazprombank/pic/000kdsrw"/>
          <p:cNvPicPr>
            <a:picLocks noChangeAspect="1" noChangeArrowheads="1"/>
          </p:cNvPicPr>
          <p:nvPr/>
        </p:nvPicPr>
        <p:blipFill>
          <a:blip r:embed="rId2"/>
          <a:srcRect/>
          <a:stretch>
            <a:fillRect/>
          </a:stretch>
        </p:blipFill>
        <p:spPr bwMode="auto">
          <a:xfrm>
            <a:off x="261938" y="1916113"/>
            <a:ext cx="8670925" cy="468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http://www.belgazprombank.by/uploads/photos/size2/img_0526.png"/>
          <p:cNvPicPr>
            <a:picLocks noChangeAspect="1" noChangeArrowheads="1"/>
          </p:cNvPicPr>
          <p:nvPr/>
        </p:nvPicPr>
        <p:blipFill>
          <a:blip r:embed="rId2"/>
          <a:srcRect/>
          <a:stretch>
            <a:fillRect/>
          </a:stretch>
        </p:blipFill>
        <p:spPr bwMode="auto">
          <a:xfrm>
            <a:off x="263525" y="593725"/>
            <a:ext cx="2808288" cy="3743325"/>
          </a:xfrm>
          <a:prstGeom prst="rect">
            <a:avLst/>
          </a:prstGeom>
          <a:noFill/>
          <a:ln w="9525">
            <a:noFill/>
            <a:miter lim="800000"/>
            <a:headEnd/>
            <a:tailEnd/>
          </a:ln>
        </p:spPr>
      </p:pic>
      <p:sp>
        <p:nvSpPr>
          <p:cNvPr id="32770" name="Прямоугольник 3"/>
          <p:cNvSpPr>
            <a:spLocks noChangeArrowheads="1"/>
          </p:cNvSpPr>
          <p:nvPr/>
        </p:nvSpPr>
        <p:spPr bwMode="auto">
          <a:xfrm>
            <a:off x="107950" y="4581525"/>
            <a:ext cx="3527425" cy="1630363"/>
          </a:xfrm>
          <a:prstGeom prst="rect">
            <a:avLst/>
          </a:prstGeom>
          <a:noFill/>
          <a:ln w="9525">
            <a:noFill/>
            <a:miter lim="800000"/>
            <a:headEnd/>
            <a:tailEnd/>
          </a:ln>
        </p:spPr>
        <p:txBody>
          <a:bodyPr>
            <a:spAutoFit/>
          </a:bodyPr>
          <a:lstStyle/>
          <a:p>
            <a:r>
              <a:rPr lang="ru-RU" sz="2000">
                <a:latin typeface="Candara" pitchFamily="34" charset="0"/>
              </a:rPr>
              <a:t>Премия в сфере банковских услуг и технологий «Банк года Беларуси-2013» – 1-е место в номинации «Лучший сервис для юридических лиц»</a:t>
            </a:r>
          </a:p>
        </p:txBody>
      </p:sp>
      <p:pic>
        <p:nvPicPr>
          <p:cNvPr id="32771" name="Picture 6" descr="http://www.belgazprombank.by/uploads/photos/size2/diplom_bacee.png"/>
          <p:cNvPicPr>
            <a:picLocks noChangeAspect="1" noChangeArrowheads="1"/>
          </p:cNvPicPr>
          <p:nvPr/>
        </p:nvPicPr>
        <p:blipFill>
          <a:blip r:embed="rId3"/>
          <a:srcRect/>
          <a:stretch>
            <a:fillRect/>
          </a:stretch>
        </p:blipFill>
        <p:spPr bwMode="auto">
          <a:xfrm>
            <a:off x="3635375" y="593725"/>
            <a:ext cx="5175250" cy="3743325"/>
          </a:xfrm>
          <a:prstGeom prst="rect">
            <a:avLst/>
          </a:prstGeom>
          <a:noFill/>
          <a:ln w="9525">
            <a:noFill/>
            <a:miter lim="800000"/>
            <a:headEnd/>
            <a:tailEnd/>
          </a:ln>
        </p:spPr>
      </p:pic>
      <p:sp>
        <p:nvSpPr>
          <p:cNvPr id="32772" name="Прямоугольник 4"/>
          <p:cNvSpPr>
            <a:spLocks noChangeArrowheads="1"/>
          </p:cNvSpPr>
          <p:nvPr/>
        </p:nvSpPr>
        <p:spPr bwMode="auto">
          <a:xfrm>
            <a:off x="4067175" y="4735513"/>
            <a:ext cx="4572000" cy="1322387"/>
          </a:xfrm>
          <a:prstGeom prst="rect">
            <a:avLst/>
          </a:prstGeom>
          <a:noFill/>
          <a:ln w="9525">
            <a:noFill/>
            <a:miter lim="800000"/>
            <a:headEnd/>
            <a:tailEnd/>
          </a:ln>
        </p:spPr>
        <p:txBody>
          <a:bodyPr>
            <a:spAutoFit/>
          </a:bodyPr>
          <a:lstStyle/>
          <a:p>
            <a:r>
              <a:rPr lang="ru-RU" sz="2000">
                <a:latin typeface="Candara" pitchFamily="34" charset="0"/>
              </a:rPr>
              <a:t>Золотая награда Банковской ассоциации стран Центральной и Восточной Европы (BACEE) в конкурсе годовой финансовой отчетности 2014г.</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3"/>
          <p:cNvSpPr>
            <a:spLocks noChangeArrowheads="1"/>
          </p:cNvSpPr>
          <p:nvPr/>
        </p:nvSpPr>
        <p:spPr bwMode="auto">
          <a:xfrm>
            <a:off x="179388" y="2349500"/>
            <a:ext cx="8729662" cy="3970338"/>
          </a:xfrm>
          <a:prstGeom prst="rect">
            <a:avLst/>
          </a:prstGeom>
          <a:noFill/>
          <a:ln w="9525">
            <a:noFill/>
            <a:miter lim="800000"/>
            <a:headEnd/>
            <a:tailEnd/>
          </a:ln>
        </p:spPr>
        <p:txBody>
          <a:bodyPr>
            <a:spAutoFit/>
          </a:bodyPr>
          <a:lstStyle/>
          <a:p>
            <a:pPr algn="just"/>
            <a:r>
              <a:rPr lang="ru-RU" sz="2400">
                <a:latin typeface="Candara" pitchFamily="34" charset="0"/>
              </a:rPr>
              <a:t>	</a:t>
            </a:r>
            <a:r>
              <a:rPr lang="ru-RU" sz="2800">
                <a:latin typeface="Candara" pitchFamily="34" charset="0"/>
              </a:rPr>
              <a:t>Открытое акционерное общество </a:t>
            </a:r>
            <a:r>
              <a:rPr lang="ru-RU" sz="2800">
                <a:solidFill>
                  <a:srgbClr val="FF0000"/>
                </a:solidFill>
                <a:latin typeface="Candara" pitchFamily="34" charset="0"/>
              </a:rPr>
              <a:t>«Банк Москва-Минск» </a:t>
            </a:r>
            <a:r>
              <a:rPr lang="ru-RU" sz="2800">
                <a:latin typeface="Candara" pitchFamily="34" charset="0"/>
              </a:rPr>
              <a:t>продолжает осуществлять свою деятельность в качестве преемника Унитарного предприятия «Иностранный банк «Москва-Минск». Банк был зарегистрирован постановлением Правления Национального банка Республики Беларусь</a:t>
            </a:r>
          </a:p>
          <a:p>
            <a:pPr algn="just"/>
            <a:r>
              <a:rPr lang="ru-RU" sz="2800">
                <a:latin typeface="Candara" pitchFamily="34" charset="0"/>
              </a:rPr>
              <a:t> от 7 апреля 2000г. в Едином  государственном регистре юридических лиц и индивидуальных предпринимателей.</a:t>
            </a:r>
          </a:p>
        </p:txBody>
      </p:sp>
      <p:sp>
        <p:nvSpPr>
          <p:cNvPr id="15362" name="Прямоугольник 4"/>
          <p:cNvSpPr>
            <a:spLocks noChangeArrowheads="1"/>
          </p:cNvSpPr>
          <p:nvPr/>
        </p:nvSpPr>
        <p:spPr bwMode="auto">
          <a:xfrm>
            <a:off x="827088" y="404813"/>
            <a:ext cx="7953375" cy="1016000"/>
          </a:xfrm>
          <a:prstGeom prst="rect">
            <a:avLst/>
          </a:prstGeom>
          <a:noFill/>
          <a:ln w="9525">
            <a:noFill/>
            <a:miter lim="800000"/>
            <a:headEnd/>
            <a:tailEnd/>
          </a:ln>
        </p:spPr>
        <p:txBody>
          <a:bodyPr wrap="none">
            <a:spAutoFit/>
          </a:bodyPr>
          <a:lstStyle/>
          <a:p>
            <a:r>
              <a:rPr lang="ru-RU" sz="6000">
                <a:solidFill>
                  <a:schemeClr val="bg1"/>
                </a:solidFill>
                <a:latin typeface="Candara" pitchFamily="34" charset="0"/>
              </a:rPr>
              <a:t>10. Банк Москва-Минск</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Прямоугольник 3"/>
          <p:cNvSpPr>
            <a:spLocks noChangeArrowheads="1"/>
          </p:cNvSpPr>
          <p:nvPr/>
        </p:nvSpPr>
        <p:spPr bwMode="auto">
          <a:xfrm>
            <a:off x="755650" y="473075"/>
            <a:ext cx="5186363" cy="1016000"/>
          </a:xfrm>
          <a:prstGeom prst="rect">
            <a:avLst/>
          </a:prstGeom>
          <a:noFill/>
          <a:ln w="9525">
            <a:noFill/>
            <a:miter lim="800000"/>
            <a:headEnd/>
            <a:tailEnd/>
          </a:ln>
        </p:spPr>
        <p:txBody>
          <a:bodyPr wrap="none">
            <a:spAutoFit/>
          </a:bodyPr>
          <a:lstStyle/>
          <a:p>
            <a:r>
              <a:rPr lang="ru-RU" sz="6000">
                <a:solidFill>
                  <a:schemeClr val="bg1"/>
                </a:solidFill>
                <a:latin typeface="Candara" pitchFamily="34" charset="0"/>
              </a:rPr>
              <a:t>5. Банк БэлВЭБ</a:t>
            </a:r>
          </a:p>
        </p:txBody>
      </p:sp>
      <p:sp>
        <p:nvSpPr>
          <p:cNvPr id="33794" name="Прямоугольник 4"/>
          <p:cNvSpPr>
            <a:spLocks noChangeArrowheads="1"/>
          </p:cNvSpPr>
          <p:nvPr/>
        </p:nvSpPr>
        <p:spPr bwMode="auto">
          <a:xfrm>
            <a:off x="179388" y="1916113"/>
            <a:ext cx="8820150" cy="3786187"/>
          </a:xfrm>
          <a:prstGeom prst="rect">
            <a:avLst/>
          </a:prstGeom>
          <a:noFill/>
          <a:ln w="9525">
            <a:noFill/>
            <a:miter lim="800000"/>
            <a:headEnd/>
            <a:tailEnd/>
          </a:ln>
        </p:spPr>
        <p:txBody>
          <a:bodyPr>
            <a:spAutoFit/>
          </a:bodyPr>
          <a:lstStyle/>
          <a:p>
            <a:pPr algn="just"/>
            <a:r>
              <a:rPr lang="ru-RU" sz="2400">
                <a:latin typeface="Candara" pitchFamily="34" charset="0"/>
              </a:rPr>
              <a:t>	12 декабря 1991 года Национальным банком Республики Беларусь зарегистрировано открытое акционерное общество </a:t>
            </a:r>
            <a:r>
              <a:rPr lang="ru-RU" sz="2400">
                <a:solidFill>
                  <a:srgbClr val="FF0000"/>
                </a:solidFill>
                <a:latin typeface="Candara" pitchFamily="34" charset="0"/>
              </a:rPr>
              <a:t>«Белвнешэкономбанк». </a:t>
            </a:r>
            <a:r>
              <a:rPr lang="ru-RU" sz="2400">
                <a:latin typeface="Candara" pitchFamily="34" charset="0"/>
              </a:rPr>
              <a:t> </a:t>
            </a:r>
          </a:p>
          <a:p>
            <a:pPr algn="just"/>
            <a:endParaRPr lang="ru-RU" sz="2400">
              <a:latin typeface="Candara" pitchFamily="34" charset="0"/>
            </a:endParaRPr>
          </a:p>
          <a:p>
            <a:pPr algn="just"/>
            <a:r>
              <a:rPr lang="ru-RU" sz="2400">
                <a:latin typeface="Candara" pitchFamily="34" charset="0"/>
              </a:rPr>
              <a:t>	Крупнейшими акционерами ОАО «БелВЭБ» являются государственная корпорация, созданная Российской Федерацией, «Банк развития и внешнеэкономической деятельности Внешэкономбанк» и Минский городской территориальный фонд государственного имущества. Их доля в уставном фонде соответственно составляет 97, 49% и 2, 22%.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Прямоугольник 3"/>
          <p:cNvSpPr>
            <a:spLocks noChangeArrowheads="1"/>
          </p:cNvSpPr>
          <p:nvPr/>
        </p:nvSpPr>
        <p:spPr bwMode="auto">
          <a:xfrm>
            <a:off x="6084888" y="3643313"/>
            <a:ext cx="2928937" cy="1570037"/>
          </a:xfrm>
          <a:prstGeom prst="rect">
            <a:avLst/>
          </a:prstGeom>
          <a:noFill/>
          <a:ln w="9525">
            <a:noFill/>
            <a:miter lim="800000"/>
            <a:headEnd/>
            <a:tailEnd/>
          </a:ln>
        </p:spPr>
        <p:txBody>
          <a:bodyPr>
            <a:spAutoFit/>
          </a:bodyPr>
          <a:lstStyle/>
          <a:p>
            <a:r>
              <a:rPr lang="ru-RU" sz="2400">
                <a:latin typeface="Candara" pitchFamily="34" charset="0"/>
              </a:rPr>
              <a:t>Гомельское региональное отделение БелВЭБ ул. Гагарина, 55</a:t>
            </a:r>
          </a:p>
        </p:txBody>
      </p:sp>
      <p:pic>
        <p:nvPicPr>
          <p:cNvPr id="34818" name="Picture 2" descr="http://img1.infobank.by/images/imagesindb/belvev_600_041114.jpg.aspx"/>
          <p:cNvPicPr>
            <a:picLocks noChangeAspect="1" noChangeArrowheads="1"/>
          </p:cNvPicPr>
          <p:nvPr/>
        </p:nvPicPr>
        <p:blipFill>
          <a:blip r:embed="rId3"/>
          <a:srcRect b="4689"/>
          <a:stretch>
            <a:fillRect/>
          </a:stretch>
        </p:blipFill>
        <p:spPr bwMode="auto">
          <a:xfrm>
            <a:off x="165100" y="476250"/>
            <a:ext cx="573405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Прямоугольник 3"/>
          <p:cNvSpPr>
            <a:spLocks noChangeArrowheads="1"/>
          </p:cNvSpPr>
          <p:nvPr/>
        </p:nvSpPr>
        <p:spPr bwMode="auto">
          <a:xfrm>
            <a:off x="1835150" y="476250"/>
            <a:ext cx="6030913" cy="1016000"/>
          </a:xfrm>
          <a:prstGeom prst="rect">
            <a:avLst/>
          </a:prstGeom>
          <a:noFill/>
          <a:ln w="9525">
            <a:noFill/>
            <a:miter lim="800000"/>
            <a:headEnd/>
            <a:tailEnd/>
          </a:ln>
        </p:spPr>
        <p:txBody>
          <a:bodyPr wrap="none">
            <a:spAutoFit/>
          </a:bodyPr>
          <a:lstStyle/>
          <a:p>
            <a:r>
              <a:rPr lang="ru-RU" sz="6000">
                <a:solidFill>
                  <a:schemeClr val="bg1"/>
                </a:solidFill>
                <a:latin typeface="Candara" pitchFamily="34" charset="0"/>
              </a:rPr>
              <a:t>4. Белинвестбанк</a:t>
            </a:r>
          </a:p>
        </p:txBody>
      </p:sp>
      <p:sp>
        <p:nvSpPr>
          <p:cNvPr id="36866" name="Прямоугольник 4"/>
          <p:cNvSpPr>
            <a:spLocks noChangeArrowheads="1"/>
          </p:cNvSpPr>
          <p:nvPr/>
        </p:nvSpPr>
        <p:spPr bwMode="auto">
          <a:xfrm>
            <a:off x="323850" y="2420938"/>
            <a:ext cx="8640763" cy="1570037"/>
          </a:xfrm>
          <a:prstGeom prst="rect">
            <a:avLst/>
          </a:prstGeom>
          <a:noFill/>
          <a:ln w="9525">
            <a:noFill/>
            <a:miter lim="800000"/>
            <a:headEnd/>
            <a:tailEnd/>
          </a:ln>
        </p:spPr>
        <p:txBody>
          <a:bodyPr>
            <a:spAutoFit/>
          </a:bodyPr>
          <a:lstStyle/>
          <a:p>
            <a:pPr algn="just"/>
            <a:r>
              <a:rPr lang="ru-RU" sz="2400">
                <a:latin typeface="Candara" pitchFamily="34" charset="0"/>
              </a:rPr>
              <a:t>	Открытое акционерное общество «Белорусский банк развития и реконструкции </a:t>
            </a:r>
            <a:r>
              <a:rPr lang="ru-RU" sz="2400">
                <a:solidFill>
                  <a:srgbClr val="FF0000"/>
                </a:solidFill>
                <a:latin typeface="Candara" pitchFamily="34" charset="0"/>
              </a:rPr>
              <a:t>«Белинвестбанк» </a:t>
            </a:r>
            <a:r>
              <a:rPr lang="ru-RU" sz="2400">
                <a:latin typeface="Candara" pitchFamily="34" charset="0"/>
              </a:rPr>
              <a:t>создано 3 сентября 2001 года в результате реорганизации путем слияния ОАО «Белбизнесбанк» и ОАО «Белорусский банк развития».</a:t>
            </a:r>
          </a:p>
        </p:txBody>
      </p:sp>
      <p:pic>
        <p:nvPicPr>
          <p:cNvPr id="36867" name="Picture 2" descr="http://www.chatoff.by/content/companies/71934_.jpg"/>
          <p:cNvPicPr>
            <a:picLocks noChangeAspect="1" noChangeArrowheads="1"/>
          </p:cNvPicPr>
          <p:nvPr/>
        </p:nvPicPr>
        <p:blipFill>
          <a:blip r:embed="rId2"/>
          <a:srcRect/>
          <a:stretch>
            <a:fillRect/>
          </a:stretch>
        </p:blipFill>
        <p:spPr bwMode="auto">
          <a:xfrm>
            <a:off x="1625600" y="4002088"/>
            <a:ext cx="6043613" cy="262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Прямоугольник 3"/>
          <p:cNvSpPr>
            <a:spLocks noChangeArrowheads="1"/>
          </p:cNvSpPr>
          <p:nvPr/>
        </p:nvSpPr>
        <p:spPr bwMode="auto">
          <a:xfrm>
            <a:off x="296863" y="2060575"/>
            <a:ext cx="8640762" cy="1570038"/>
          </a:xfrm>
          <a:prstGeom prst="rect">
            <a:avLst/>
          </a:prstGeom>
          <a:noFill/>
          <a:ln w="9525">
            <a:noFill/>
            <a:miter lim="800000"/>
            <a:headEnd/>
            <a:tailEnd/>
          </a:ln>
        </p:spPr>
        <p:txBody>
          <a:bodyPr>
            <a:spAutoFit/>
          </a:bodyPr>
          <a:lstStyle/>
          <a:p>
            <a:pPr algn="just"/>
            <a:r>
              <a:rPr lang="ru-RU" sz="2400">
                <a:latin typeface="Candara" pitchFamily="34" charset="0"/>
              </a:rPr>
              <a:t>	Уставный фонд банка был увеличен в декабре 2013 года в два раза до 1,167 трлн белорусских рублей. В результате увеличения уставного фонда доля государства в уставном фонде банка возросла до 98,21% с 96,25%.</a:t>
            </a:r>
          </a:p>
        </p:txBody>
      </p:sp>
      <p:sp>
        <p:nvSpPr>
          <p:cNvPr id="37890" name="Прямоугольник 4"/>
          <p:cNvSpPr>
            <a:spLocks noChangeArrowheads="1"/>
          </p:cNvSpPr>
          <p:nvPr/>
        </p:nvSpPr>
        <p:spPr bwMode="auto">
          <a:xfrm>
            <a:off x="296863" y="4254500"/>
            <a:ext cx="8451850" cy="1570038"/>
          </a:xfrm>
          <a:prstGeom prst="rect">
            <a:avLst/>
          </a:prstGeom>
          <a:noFill/>
          <a:ln w="9525">
            <a:noFill/>
            <a:miter lim="800000"/>
            <a:headEnd/>
            <a:tailEnd/>
          </a:ln>
        </p:spPr>
        <p:txBody>
          <a:bodyPr>
            <a:spAutoFit/>
          </a:bodyPr>
          <a:lstStyle/>
          <a:p>
            <a:pPr algn="just"/>
            <a:r>
              <a:rPr lang="ru-RU" sz="2400">
                <a:latin typeface="Candara" pitchFamily="34" charset="0"/>
              </a:rPr>
              <a:t>	Белинвестбанк располагает обширной филиальной сетью в Республике Беларусь: около 200 отделений и структурных подразделений. Банк имеет представительство в Республике Польша.</a:t>
            </a:r>
          </a:p>
        </p:txBody>
      </p:sp>
      <p:pic>
        <p:nvPicPr>
          <p:cNvPr id="37891" name="Picture 4" descr="http://img.tyt.by/p_author/0d/d/02_belinvestbank_3.12.png"/>
          <p:cNvPicPr>
            <a:picLocks noChangeAspect="1" noChangeArrowheads="1"/>
          </p:cNvPicPr>
          <p:nvPr/>
        </p:nvPicPr>
        <p:blipFill>
          <a:blip r:embed="rId2"/>
          <a:srcRect/>
          <a:stretch>
            <a:fillRect/>
          </a:stretch>
        </p:blipFill>
        <p:spPr bwMode="auto">
          <a:xfrm>
            <a:off x="1663700" y="333375"/>
            <a:ext cx="5905500"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Прямоугольник 3"/>
          <p:cNvSpPr>
            <a:spLocks noChangeArrowheads="1"/>
          </p:cNvSpPr>
          <p:nvPr/>
        </p:nvSpPr>
        <p:spPr bwMode="auto">
          <a:xfrm>
            <a:off x="1611313" y="5718175"/>
            <a:ext cx="6170612" cy="461963"/>
          </a:xfrm>
          <a:prstGeom prst="rect">
            <a:avLst/>
          </a:prstGeom>
          <a:noFill/>
          <a:ln w="9525">
            <a:noFill/>
            <a:miter lim="800000"/>
            <a:headEnd/>
            <a:tailEnd/>
          </a:ln>
        </p:spPr>
        <p:txBody>
          <a:bodyPr wrap="none">
            <a:spAutoFit/>
          </a:bodyPr>
          <a:lstStyle/>
          <a:p>
            <a:r>
              <a:rPr lang="ru-RU" sz="2400">
                <a:latin typeface="Candara" pitchFamily="34" charset="0"/>
              </a:rPr>
              <a:t>Отделение Белинвестбанка, ул. Советская, 7</a:t>
            </a:r>
          </a:p>
        </p:txBody>
      </p:sp>
      <p:pic>
        <p:nvPicPr>
          <p:cNvPr id="38914" name="Picture 2" descr="http://photos.wikimapia.org/p/00/02/34/95/42_big.jpg"/>
          <p:cNvPicPr>
            <a:picLocks noChangeAspect="1" noChangeArrowheads="1"/>
          </p:cNvPicPr>
          <p:nvPr/>
        </p:nvPicPr>
        <p:blipFill>
          <a:blip r:embed="rId2"/>
          <a:srcRect b="4440"/>
          <a:stretch>
            <a:fillRect/>
          </a:stretch>
        </p:blipFill>
        <p:spPr bwMode="auto">
          <a:xfrm>
            <a:off x="1042988" y="404813"/>
            <a:ext cx="6667500" cy="496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Прямоугольник 3"/>
          <p:cNvSpPr>
            <a:spLocks noChangeArrowheads="1"/>
          </p:cNvSpPr>
          <p:nvPr/>
        </p:nvSpPr>
        <p:spPr bwMode="auto">
          <a:xfrm>
            <a:off x="1979613" y="476250"/>
            <a:ext cx="5715000" cy="1016000"/>
          </a:xfrm>
          <a:prstGeom prst="rect">
            <a:avLst/>
          </a:prstGeom>
          <a:noFill/>
          <a:ln w="9525">
            <a:noFill/>
            <a:miter lim="800000"/>
            <a:headEnd/>
            <a:tailEnd/>
          </a:ln>
        </p:spPr>
        <p:txBody>
          <a:bodyPr wrap="none">
            <a:spAutoFit/>
          </a:bodyPr>
          <a:lstStyle/>
          <a:p>
            <a:r>
              <a:rPr lang="ru-RU" sz="6000">
                <a:solidFill>
                  <a:srgbClr val="FF0000"/>
                </a:solidFill>
                <a:latin typeface="Candara" pitchFamily="34" charset="0"/>
              </a:rPr>
              <a:t>3. </a:t>
            </a:r>
            <a:r>
              <a:rPr lang="ru-RU" sz="6000">
                <a:solidFill>
                  <a:schemeClr val="bg1"/>
                </a:solidFill>
                <a:latin typeface="Candara" pitchFamily="34" charset="0"/>
              </a:rPr>
              <a:t>БПС-Сбербанк</a:t>
            </a:r>
          </a:p>
        </p:txBody>
      </p:sp>
      <p:sp>
        <p:nvSpPr>
          <p:cNvPr id="39938" name="Прямоугольник 4"/>
          <p:cNvSpPr>
            <a:spLocks noChangeArrowheads="1"/>
          </p:cNvSpPr>
          <p:nvPr/>
        </p:nvSpPr>
        <p:spPr bwMode="auto">
          <a:xfrm>
            <a:off x="250825" y="1595438"/>
            <a:ext cx="8497888" cy="5262562"/>
          </a:xfrm>
          <a:prstGeom prst="rect">
            <a:avLst/>
          </a:prstGeom>
          <a:noFill/>
          <a:ln w="9525">
            <a:noFill/>
            <a:miter lim="800000"/>
            <a:headEnd/>
            <a:tailEnd/>
          </a:ln>
        </p:spPr>
        <p:txBody>
          <a:bodyPr>
            <a:spAutoFit/>
          </a:bodyPr>
          <a:lstStyle/>
          <a:p>
            <a:pPr algn="just"/>
            <a:r>
              <a:rPr lang="ru-RU" sz="2400">
                <a:latin typeface="Candara" pitchFamily="34" charset="0"/>
              </a:rPr>
              <a:t>	</a:t>
            </a:r>
            <a:r>
              <a:rPr lang="ru-RU" sz="2400">
                <a:solidFill>
                  <a:srgbClr val="FF0000"/>
                </a:solidFill>
                <a:latin typeface="Candara" pitchFamily="34" charset="0"/>
              </a:rPr>
              <a:t>ООО «БПС-Сбербанк» </a:t>
            </a:r>
            <a:r>
              <a:rPr lang="ru-RU" sz="2400">
                <a:latin typeface="Candara" pitchFamily="34" charset="0"/>
              </a:rPr>
              <a:t>является одним из старейших и самых крупных банков Республики Беларусь. История банка начинается с 1923 года.</a:t>
            </a:r>
          </a:p>
          <a:p>
            <a:pPr algn="just"/>
            <a:endParaRPr lang="ru-RU" sz="2400">
              <a:latin typeface="Candara" pitchFamily="34" charset="0"/>
            </a:endParaRPr>
          </a:p>
          <a:p>
            <a:pPr algn="just"/>
            <a:r>
              <a:rPr lang="ru-RU" sz="2400">
                <a:latin typeface="Candara" pitchFamily="34" charset="0"/>
              </a:rPr>
              <a:t>	В результате многочисленных реформ, реорганизаций и преобразований к марту 2011 года банк переименовали в ОАО «БПС-Банк», а уже в октябре 2011 года банк получил название ОАО «БПС-Сбербанк».</a:t>
            </a:r>
          </a:p>
          <a:p>
            <a:pPr algn="just"/>
            <a:endParaRPr lang="ru-RU" sz="2400">
              <a:latin typeface="Candara" pitchFamily="34" charset="0"/>
            </a:endParaRPr>
          </a:p>
          <a:p>
            <a:pPr algn="just"/>
            <a:r>
              <a:rPr lang="ru-RU" sz="2400">
                <a:latin typeface="Candara" pitchFamily="34" charset="0"/>
              </a:rPr>
              <a:t>	Банковский холдинг ОАО «БПС-Сбербанк» составляют: ЗАО «БПС-лизинг», ЗАСО «ТАСК», ООО «АвтоТрансГарант», ЗАО «СБ-Глобал», ООО «Нарочанская Нива 2004». Филиальная сеть банка насчитывает 1 Представительство, 6 региональных дирекций и 35 центров банковских услуг.</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350" y="692150"/>
            <a:ext cx="6840538" cy="646113"/>
          </a:xfrm>
          <a:prstGeom prst="rect">
            <a:avLst/>
          </a:prstGeom>
        </p:spPr>
        <p:txBody>
          <a:bodyPr>
            <a:spAutoFit/>
          </a:bodyPr>
          <a:lstStyle/>
          <a:p>
            <a:pPr fontAlgn="auto">
              <a:spcBef>
                <a:spcPts val="0"/>
              </a:spcBef>
              <a:spcAft>
                <a:spcPts val="0"/>
              </a:spcAft>
              <a:defRPr/>
            </a:pPr>
            <a:r>
              <a:rPr lang="ru-RU" sz="3600" b="1" cap="all" dirty="0">
                <a:solidFill>
                  <a:srgbClr val="FFFF00"/>
                </a:solidFill>
                <a:latin typeface="+mn-lt"/>
                <a:cs typeface="+mn-cs"/>
              </a:rPr>
              <a:t>НАМ </a:t>
            </a:r>
            <a:r>
              <a:rPr lang="ru-RU" sz="3600" b="1" cap="all" dirty="0">
                <a:solidFill>
                  <a:srgbClr val="FFFF00"/>
                </a:solidFill>
                <a:latin typeface="+mn-lt"/>
                <a:cs typeface="+mn-cs"/>
              </a:rPr>
              <a:t>ВАЖНО,</a:t>
            </a:r>
            <a:r>
              <a:rPr lang="ru-RU" sz="3600" dirty="0">
                <a:solidFill>
                  <a:srgbClr val="FFFF00"/>
                </a:solidFill>
                <a:latin typeface="+mn-lt"/>
                <a:cs typeface="+mn-cs"/>
              </a:rPr>
              <a:t> </a:t>
            </a:r>
            <a:r>
              <a:rPr lang="ru-RU" sz="3600" b="1" cap="all" dirty="0">
                <a:solidFill>
                  <a:srgbClr val="FFFF00"/>
                </a:solidFill>
                <a:latin typeface="+mn-lt"/>
                <a:cs typeface="+mn-cs"/>
              </a:rPr>
              <a:t>ЧТО </a:t>
            </a:r>
            <a:r>
              <a:rPr lang="ru-RU" sz="3600" b="1" cap="all" dirty="0">
                <a:solidFill>
                  <a:srgbClr val="FFFF00"/>
                </a:solidFill>
                <a:latin typeface="+mn-lt"/>
                <a:cs typeface="+mn-cs"/>
              </a:rPr>
              <a:t>ВАМ ВАЖНО!</a:t>
            </a:r>
            <a:endParaRPr lang="ru-RU" sz="3600" dirty="0">
              <a:solidFill>
                <a:srgbClr val="FFFF00"/>
              </a:solidFill>
              <a:latin typeface="+mn-lt"/>
              <a:cs typeface="+mn-cs"/>
            </a:endParaRPr>
          </a:p>
        </p:txBody>
      </p:sp>
      <p:sp>
        <p:nvSpPr>
          <p:cNvPr id="40962" name="Прямоугольник 4"/>
          <p:cNvSpPr>
            <a:spLocks noChangeArrowheads="1"/>
          </p:cNvSpPr>
          <p:nvPr/>
        </p:nvSpPr>
        <p:spPr bwMode="auto">
          <a:xfrm>
            <a:off x="790575" y="3429000"/>
            <a:ext cx="7775575" cy="3046413"/>
          </a:xfrm>
          <a:prstGeom prst="rect">
            <a:avLst/>
          </a:prstGeom>
          <a:noFill/>
          <a:ln w="9525">
            <a:noFill/>
            <a:miter lim="800000"/>
            <a:headEnd/>
            <a:tailEnd/>
          </a:ln>
        </p:spPr>
        <p:txBody>
          <a:bodyPr>
            <a:spAutoFit/>
          </a:bodyPr>
          <a:lstStyle/>
          <a:p>
            <a:r>
              <a:rPr lang="ru-RU" sz="2400">
                <a:latin typeface="Candara" pitchFamily="34" charset="0"/>
              </a:rPr>
              <a:t> 	Жизнеутверждающее природно-зеленое цветовое решение в сочетании с солнечным бликом ассоциируется с естественностью и натуральностью и отражает такие ценности банка, как доверие и ответственность, открытость и доброжелательность. 	Объемная форма логотипа передает ориентацию на клиента, символизирует широту и многогранность продуктовых предложений банка.</a:t>
            </a:r>
          </a:p>
        </p:txBody>
      </p:sp>
      <p:pic>
        <p:nvPicPr>
          <p:cNvPr id="40963" name="Picture 2" descr="http://www.interfax.by/files/2011-10/20111101-090003-647.jpg"/>
          <p:cNvPicPr>
            <a:picLocks noChangeAspect="1" noChangeArrowheads="1"/>
          </p:cNvPicPr>
          <p:nvPr/>
        </p:nvPicPr>
        <p:blipFill>
          <a:blip r:embed="rId2"/>
          <a:srcRect b="17113"/>
          <a:stretch>
            <a:fillRect/>
          </a:stretch>
        </p:blipFill>
        <p:spPr bwMode="auto">
          <a:xfrm>
            <a:off x="2484438" y="1338263"/>
            <a:ext cx="3816350" cy="212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http://img1.infobank.by/images/imagesindb/bps_274_30062014.jpg.aspx"/>
          <p:cNvPicPr>
            <a:picLocks noChangeAspect="1" noChangeArrowheads="1"/>
          </p:cNvPicPr>
          <p:nvPr/>
        </p:nvPicPr>
        <p:blipFill>
          <a:blip r:embed="rId2"/>
          <a:srcRect/>
          <a:stretch>
            <a:fillRect/>
          </a:stretch>
        </p:blipFill>
        <p:spPr bwMode="auto">
          <a:xfrm>
            <a:off x="539750" y="2852738"/>
            <a:ext cx="4413250" cy="2819400"/>
          </a:xfrm>
          <a:prstGeom prst="rect">
            <a:avLst/>
          </a:prstGeom>
          <a:noFill/>
          <a:ln w="9525">
            <a:noFill/>
            <a:miter lim="800000"/>
            <a:headEnd/>
            <a:tailEnd/>
          </a:ln>
        </p:spPr>
      </p:pic>
      <p:sp>
        <p:nvSpPr>
          <p:cNvPr id="41986" name="Прямоугольник 3"/>
          <p:cNvSpPr>
            <a:spLocks noChangeArrowheads="1"/>
          </p:cNvSpPr>
          <p:nvPr/>
        </p:nvSpPr>
        <p:spPr bwMode="auto">
          <a:xfrm>
            <a:off x="4987925" y="3446463"/>
            <a:ext cx="4572000" cy="1200150"/>
          </a:xfrm>
          <a:prstGeom prst="rect">
            <a:avLst/>
          </a:prstGeom>
          <a:noFill/>
          <a:ln w="9525">
            <a:noFill/>
            <a:miter lim="800000"/>
            <a:headEnd/>
            <a:tailEnd/>
          </a:ln>
        </p:spPr>
        <p:txBody>
          <a:bodyPr>
            <a:spAutoFit/>
          </a:bodyPr>
          <a:lstStyle/>
          <a:p>
            <a:r>
              <a:rPr lang="ru-RU" sz="2400">
                <a:latin typeface="Candara" pitchFamily="34" charset="0"/>
              </a:rPr>
              <a:t>Региональное отделение БПС-СБЕРБАНКА по Гомельской области, ул. Крестьянская, 29а</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Прямоугольник 3"/>
          <p:cNvSpPr>
            <a:spLocks noChangeArrowheads="1"/>
          </p:cNvSpPr>
          <p:nvPr/>
        </p:nvSpPr>
        <p:spPr bwMode="auto">
          <a:xfrm>
            <a:off x="1331913" y="476250"/>
            <a:ext cx="7004050" cy="1016000"/>
          </a:xfrm>
          <a:prstGeom prst="rect">
            <a:avLst/>
          </a:prstGeom>
          <a:noFill/>
          <a:ln w="9525">
            <a:noFill/>
            <a:miter lim="800000"/>
            <a:headEnd/>
            <a:tailEnd/>
          </a:ln>
        </p:spPr>
        <p:txBody>
          <a:bodyPr wrap="none">
            <a:spAutoFit/>
          </a:bodyPr>
          <a:lstStyle/>
          <a:p>
            <a:r>
              <a:rPr lang="ru-RU" sz="6000">
                <a:solidFill>
                  <a:srgbClr val="FF0000"/>
                </a:solidFill>
                <a:latin typeface="Candara" pitchFamily="34" charset="0"/>
              </a:rPr>
              <a:t>2. </a:t>
            </a:r>
            <a:r>
              <a:rPr lang="ru-RU" sz="6000">
                <a:solidFill>
                  <a:schemeClr val="bg1"/>
                </a:solidFill>
                <a:latin typeface="Candara" pitchFamily="34" charset="0"/>
              </a:rPr>
              <a:t>Белагропромбанк</a:t>
            </a:r>
          </a:p>
        </p:txBody>
      </p:sp>
      <p:sp>
        <p:nvSpPr>
          <p:cNvPr id="43010" name="Прямоугольник 4"/>
          <p:cNvSpPr>
            <a:spLocks noChangeArrowheads="1"/>
          </p:cNvSpPr>
          <p:nvPr/>
        </p:nvSpPr>
        <p:spPr bwMode="auto">
          <a:xfrm>
            <a:off x="327025" y="1916113"/>
            <a:ext cx="8713788" cy="3048000"/>
          </a:xfrm>
          <a:prstGeom prst="rect">
            <a:avLst/>
          </a:prstGeom>
          <a:noFill/>
          <a:ln w="9525">
            <a:noFill/>
            <a:miter lim="800000"/>
            <a:headEnd/>
            <a:tailEnd/>
          </a:ln>
        </p:spPr>
        <p:txBody>
          <a:bodyPr>
            <a:spAutoFit/>
          </a:bodyPr>
          <a:lstStyle/>
          <a:p>
            <a:pPr algn="just"/>
            <a:r>
              <a:rPr lang="ru-RU" sz="2400">
                <a:latin typeface="Candara" pitchFamily="34" charset="0"/>
              </a:rPr>
              <a:t>	</a:t>
            </a:r>
            <a:r>
              <a:rPr lang="ru-RU" sz="2400">
                <a:solidFill>
                  <a:srgbClr val="FF0000"/>
                </a:solidFill>
                <a:latin typeface="Candara" pitchFamily="34" charset="0"/>
              </a:rPr>
              <a:t>ОАО «Белагропромбанк» </a:t>
            </a:r>
            <a:r>
              <a:rPr lang="ru-RU" sz="2400">
                <a:latin typeface="Candara" pitchFamily="34" charset="0"/>
              </a:rPr>
              <a:t>зарегистрировано 3сентября 1991 и является уполномоченным банком Правительства Республики Беларусь, обслуживающим государственные программы.</a:t>
            </a:r>
          </a:p>
          <a:p>
            <a:pPr algn="just"/>
            <a:r>
              <a:rPr lang="ru-RU" sz="2400">
                <a:latin typeface="Candara" pitchFamily="34" charset="0"/>
              </a:rPr>
              <a:t>	</a:t>
            </a:r>
          </a:p>
          <a:p>
            <a:pPr algn="just"/>
            <a:r>
              <a:rPr lang="ru-RU" sz="2400">
                <a:latin typeface="Candara" pitchFamily="34" charset="0"/>
              </a:rPr>
              <a:t>	ОАО «Белагропромбанк» имеет широкую сеть центров банковских услуг. Более 360 пунктов обслуживания клиентов расположены на территории Республики Беларусь.</a:t>
            </a:r>
          </a:p>
        </p:txBody>
      </p:sp>
      <p:sp>
        <p:nvSpPr>
          <p:cNvPr id="43011" name="Прямоугольник 5"/>
          <p:cNvSpPr>
            <a:spLocks noChangeArrowheads="1"/>
          </p:cNvSpPr>
          <p:nvPr/>
        </p:nvSpPr>
        <p:spPr bwMode="auto">
          <a:xfrm>
            <a:off x="395288" y="5229225"/>
            <a:ext cx="8577262" cy="1200150"/>
          </a:xfrm>
          <a:prstGeom prst="rect">
            <a:avLst/>
          </a:prstGeom>
          <a:noFill/>
          <a:ln w="9525">
            <a:noFill/>
            <a:miter lim="800000"/>
            <a:headEnd/>
            <a:tailEnd/>
          </a:ln>
        </p:spPr>
        <p:txBody>
          <a:bodyPr>
            <a:spAutoFit/>
          </a:bodyPr>
          <a:lstStyle/>
          <a:p>
            <a:pPr algn="just"/>
            <a:r>
              <a:rPr lang="ru-RU" sz="2400">
                <a:latin typeface="Candara" pitchFamily="34" charset="0"/>
              </a:rPr>
              <a:t>	ОАО «Белагропромбанк» является первым банком, который внедрил систему менеджмента качества, соответствующей требованиям СТБ ISO 9001.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Прямоугольник 3"/>
          <p:cNvSpPr>
            <a:spLocks noChangeArrowheads="1"/>
          </p:cNvSpPr>
          <p:nvPr/>
        </p:nvSpPr>
        <p:spPr bwMode="auto">
          <a:xfrm>
            <a:off x="179388" y="2965450"/>
            <a:ext cx="8569325" cy="3046413"/>
          </a:xfrm>
          <a:prstGeom prst="rect">
            <a:avLst/>
          </a:prstGeom>
          <a:noFill/>
          <a:ln w="9525">
            <a:noFill/>
            <a:miter lim="800000"/>
            <a:headEnd/>
            <a:tailEnd/>
          </a:ln>
        </p:spPr>
        <p:txBody>
          <a:bodyPr>
            <a:spAutoFit/>
          </a:bodyPr>
          <a:lstStyle/>
          <a:p>
            <a:pPr algn="just"/>
            <a:r>
              <a:rPr lang="ru-RU" sz="2400">
                <a:latin typeface="Candara" pitchFamily="34" charset="0"/>
              </a:rPr>
              <a:t>	ОАО «Белагропромбанк» - это головная организация банковского холдинга, в который входят ОАО «Туровщина», ОАО «Агролизинг», ЧУП «Озерицкий – Агро», частное предприятие «Агробизнесконсалт», ОАО «Туровcкий молочный комбинат», ООО «Туров Фрост Ворк».</a:t>
            </a:r>
          </a:p>
          <a:p>
            <a:pPr algn="just"/>
            <a:endParaRPr lang="ru-RU" sz="2400">
              <a:latin typeface="Candara" pitchFamily="34" charset="0"/>
            </a:endParaRPr>
          </a:p>
          <a:p>
            <a:pPr algn="just"/>
            <a:r>
              <a:rPr lang="ru-RU" sz="2400">
                <a:latin typeface="Candara" pitchFamily="34" charset="0"/>
              </a:rPr>
              <a:t>	Собственный капитал и уставный фонд составляют 37,8% и 44,1% в сумме от всей банковской системы страны. </a:t>
            </a:r>
          </a:p>
        </p:txBody>
      </p:sp>
      <p:pic>
        <p:nvPicPr>
          <p:cNvPr id="44034" name="Picture 2" descr="http://slonim.gov.by/modules/document/_img/s000250_397374.jpg"/>
          <p:cNvPicPr>
            <a:picLocks noChangeAspect="1" noChangeArrowheads="1"/>
          </p:cNvPicPr>
          <p:nvPr/>
        </p:nvPicPr>
        <p:blipFill>
          <a:blip r:embed="rId2"/>
          <a:srcRect/>
          <a:stretch>
            <a:fillRect/>
          </a:stretch>
        </p:blipFill>
        <p:spPr bwMode="auto">
          <a:xfrm>
            <a:off x="684213" y="476250"/>
            <a:ext cx="7524750" cy="103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http://img1.infobank.by/images/imagesindb/mm_500_051114.jpg.aspx"/>
          <p:cNvPicPr>
            <a:picLocks noChangeAspect="1" noChangeArrowheads="1"/>
          </p:cNvPicPr>
          <p:nvPr/>
        </p:nvPicPr>
        <p:blipFill>
          <a:blip r:embed="rId2"/>
          <a:srcRect b="3267"/>
          <a:stretch>
            <a:fillRect/>
          </a:stretch>
        </p:blipFill>
        <p:spPr bwMode="auto">
          <a:xfrm>
            <a:off x="250825" y="188913"/>
            <a:ext cx="4857750" cy="6278562"/>
          </a:xfrm>
          <a:prstGeom prst="rect">
            <a:avLst/>
          </a:prstGeom>
          <a:noFill/>
          <a:ln w="9525">
            <a:noFill/>
            <a:miter lim="800000"/>
            <a:headEnd/>
            <a:tailEnd/>
          </a:ln>
        </p:spPr>
      </p:pic>
      <p:sp>
        <p:nvSpPr>
          <p:cNvPr id="16386" name="Прямоугольник 3"/>
          <p:cNvSpPr>
            <a:spLocks noChangeArrowheads="1"/>
          </p:cNvSpPr>
          <p:nvPr/>
        </p:nvSpPr>
        <p:spPr bwMode="auto">
          <a:xfrm>
            <a:off x="5292725" y="3097213"/>
            <a:ext cx="3600450" cy="2247900"/>
          </a:xfrm>
          <a:prstGeom prst="rect">
            <a:avLst/>
          </a:prstGeom>
          <a:noFill/>
          <a:ln w="9525">
            <a:noFill/>
            <a:miter lim="800000"/>
            <a:headEnd/>
            <a:tailEnd/>
          </a:ln>
        </p:spPr>
        <p:txBody>
          <a:bodyPr>
            <a:spAutoFit/>
          </a:bodyPr>
          <a:lstStyle/>
          <a:p>
            <a:r>
              <a:rPr lang="ru-RU" sz="2800">
                <a:latin typeface="Candara" pitchFamily="34" charset="0"/>
              </a:rPr>
              <a:t>Управление по Гомельской области Банка Москва-Минск на проспекте Ленина, 34 в Гомеле.</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http://www.belapb.by/cms/images/06_2.jpg"/>
          <p:cNvPicPr>
            <a:picLocks noChangeAspect="1" noChangeArrowheads="1"/>
          </p:cNvPicPr>
          <p:nvPr/>
        </p:nvPicPr>
        <p:blipFill>
          <a:blip r:embed="rId2"/>
          <a:srcRect/>
          <a:stretch>
            <a:fillRect/>
          </a:stretch>
        </p:blipFill>
        <p:spPr bwMode="auto">
          <a:xfrm>
            <a:off x="179388" y="188913"/>
            <a:ext cx="3779837" cy="2816225"/>
          </a:xfrm>
          <a:prstGeom prst="rect">
            <a:avLst/>
          </a:prstGeom>
          <a:noFill/>
          <a:ln w="9525">
            <a:noFill/>
            <a:miter lim="800000"/>
            <a:headEnd/>
            <a:tailEnd/>
          </a:ln>
        </p:spPr>
      </p:pic>
      <p:pic>
        <p:nvPicPr>
          <p:cNvPr id="45058" name="Picture 4" descr="http://www.belapb.by/cms/images/04_1.jpg"/>
          <p:cNvPicPr>
            <a:picLocks noChangeAspect="1" noChangeArrowheads="1"/>
          </p:cNvPicPr>
          <p:nvPr/>
        </p:nvPicPr>
        <p:blipFill>
          <a:blip r:embed="rId3"/>
          <a:srcRect/>
          <a:stretch>
            <a:fillRect/>
          </a:stretch>
        </p:blipFill>
        <p:spPr bwMode="auto">
          <a:xfrm>
            <a:off x="4859338" y="169863"/>
            <a:ext cx="3886200" cy="2854325"/>
          </a:xfrm>
          <a:prstGeom prst="rect">
            <a:avLst/>
          </a:prstGeom>
          <a:noFill/>
          <a:ln w="9525">
            <a:noFill/>
            <a:miter lim="800000"/>
            <a:headEnd/>
            <a:tailEnd/>
          </a:ln>
        </p:spPr>
      </p:pic>
      <p:pic>
        <p:nvPicPr>
          <p:cNvPr id="45059" name="Picture 6" descr="http://www.belapb.by/cms/images/11_7.jpg"/>
          <p:cNvPicPr>
            <a:picLocks noChangeAspect="1" noChangeArrowheads="1"/>
          </p:cNvPicPr>
          <p:nvPr/>
        </p:nvPicPr>
        <p:blipFill>
          <a:blip r:embed="rId4"/>
          <a:srcRect/>
          <a:stretch>
            <a:fillRect/>
          </a:stretch>
        </p:blipFill>
        <p:spPr bwMode="auto">
          <a:xfrm>
            <a:off x="179388" y="3357563"/>
            <a:ext cx="3779837" cy="3062287"/>
          </a:xfrm>
          <a:prstGeom prst="rect">
            <a:avLst/>
          </a:prstGeom>
          <a:noFill/>
          <a:ln w="9525">
            <a:noFill/>
            <a:miter lim="800000"/>
            <a:headEnd/>
            <a:tailEnd/>
          </a:ln>
        </p:spPr>
      </p:pic>
      <p:pic>
        <p:nvPicPr>
          <p:cNvPr id="45060" name="Picture 8" descr="http://www.belapb.by/cms/images/02_3.jpg"/>
          <p:cNvPicPr>
            <a:picLocks noChangeAspect="1" noChangeArrowheads="1"/>
          </p:cNvPicPr>
          <p:nvPr/>
        </p:nvPicPr>
        <p:blipFill>
          <a:blip r:embed="rId5"/>
          <a:srcRect/>
          <a:stretch>
            <a:fillRect/>
          </a:stretch>
        </p:blipFill>
        <p:spPr bwMode="auto">
          <a:xfrm>
            <a:off x="4830763" y="3357563"/>
            <a:ext cx="3884612" cy="3062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Прямоугольник 3"/>
          <p:cNvSpPr>
            <a:spLocks noChangeArrowheads="1"/>
          </p:cNvSpPr>
          <p:nvPr/>
        </p:nvSpPr>
        <p:spPr bwMode="auto">
          <a:xfrm>
            <a:off x="263525" y="549275"/>
            <a:ext cx="8629650" cy="5262563"/>
          </a:xfrm>
          <a:prstGeom prst="rect">
            <a:avLst/>
          </a:prstGeom>
          <a:noFill/>
          <a:ln w="9525">
            <a:noFill/>
            <a:miter lim="800000"/>
            <a:headEnd/>
            <a:tailEnd/>
          </a:ln>
        </p:spPr>
        <p:txBody>
          <a:bodyPr>
            <a:spAutoFit/>
          </a:bodyPr>
          <a:lstStyle/>
          <a:p>
            <a:pPr algn="just"/>
            <a:r>
              <a:rPr lang="ru-RU" sz="2400">
                <a:latin typeface="Candara" pitchFamily="34" charset="0"/>
              </a:rPr>
              <a:t>	С 2007 года ОАО «Белагропромбанк» – член Международной Конфедерации Сельскохозяйственного Кредита (CICA). </a:t>
            </a:r>
            <a:r>
              <a:rPr lang="ru-RU" sz="2400">
                <a:solidFill>
                  <a:srgbClr val="FF0000"/>
                </a:solidFill>
                <a:latin typeface="Candara" pitchFamily="34" charset="0"/>
              </a:rPr>
              <a:t>CICA </a:t>
            </a:r>
            <a:r>
              <a:rPr lang="ru-RU" sz="2400">
                <a:latin typeface="Candara" pitchFamily="34" charset="0"/>
              </a:rPr>
              <a:t>– это международная некоммерческая организация, деятельность которой охватывает такие сферы, как сельское и лесное хозяйства, рыбный промысел и землеустройство. </a:t>
            </a:r>
          </a:p>
          <a:p>
            <a:pPr algn="just"/>
            <a:endParaRPr lang="ru-RU" sz="2400">
              <a:latin typeface="Candara" pitchFamily="34" charset="0"/>
            </a:endParaRPr>
          </a:p>
          <a:p>
            <a:pPr algn="just"/>
            <a:r>
              <a:rPr lang="ru-RU" sz="2400">
                <a:latin typeface="Candara" pitchFamily="34" charset="0"/>
              </a:rPr>
              <a:t>	Благодаря динамичному развитию торговли и экономического сотрудничества между Беларусью и Италией, что в результате привело к росту спроса на банковские услуги в сфере внешнеторговых потоков и инвестиционных проектов между Беларусью и Италией, в 2007 году ОАО «Белагропромбанк» открыло Представительство в г. Милан (Италия).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Прямоугольник 3"/>
          <p:cNvSpPr>
            <a:spLocks noChangeArrowheads="1"/>
          </p:cNvSpPr>
          <p:nvPr/>
        </p:nvSpPr>
        <p:spPr bwMode="auto">
          <a:xfrm>
            <a:off x="346075" y="3357563"/>
            <a:ext cx="8280400" cy="3046412"/>
          </a:xfrm>
          <a:prstGeom prst="rect">
            <a:avLst/>
          </a:prstGeom>
          <a:noFill/>
          <a:ln w="9525">
            <a:noFill/>
            <a:miter lim="800000"/>
            <a:headEnd/>
            <a:tailEnd/>
          </a:ln>
        </p:spPr>
        <p:txBody>
          <a:bodyPr>
            <a:spAutoFit/>
          </a:bodyPr>
          <a:lstStyle/>
          <a:p>
            <a:pPr algn="just"/>
            <a:r>
              <a:rPr lang="ru-RU" sz="2400">
                <a:latin typeface="Candara" pitchFamily="34" charset="0"/>
              </a:rPr>
              <a:t>	Награды за исключительное качество платежных сообщений были получены банком от Deutsche Bank AG (Германия). Кроме того, за два года подряд ОАО «Белагропромбанк» было удостоено награды Commerzbank AG (Германия) за достижение высокого качества оформления платежей через корреспондентские счета, открытые в немецком банке: исполнение в автоматическом режиме 99,9% от общего объема платежей.</a:t>
            </a:r>
          </a:p>
        </p:txBody>
      </p:sp>
      <p:pic>
        <p:nvPicPr>
          <p:cNvPr id="47106" name="Picture 4" descr="http://cdn.trend.az/pictures/2012/08/18/Deutsche-Bank_180812.jpg"/>
          <p:cNvPicPr>
            <a:picLocks noChangeAspect="1" noChangeArrowheads="1"/>
          </p:cNvPicPr>
          <p:nvPr/>
        </p:nvPicPr>
        <p:blipFill>
          <a:blip r:embed="rId2"/>
          <a:srcRect/>
          <a:stretch>
            <a:fillRect/>
          </a:stretch>
        </p:blipFill>
        <p:spPr bwMode="auto">
          <a:xfrm>
            <a:off x="104775" y="333375"/>
            <a:ext cx="4381500" cy="2628900"/>
          </a:xfrm>
          <a:prstGeom prst="rect">
            <a:avLst/>
          </a:prstGeom>
          <a:noFill/>
          <a:ln w="9525">
            <a:noFill/>
            <a:miter lim="800000"/>
            <a:headEnd/>
            <a:tailEnd/>
          </a:ln>
        </p:spPr>
      </p:pic>
      <p:pic>
        <p:nvPicPr>
          <p:cNvPr id="47107" name="Picture 6" descr="http://www.ventures-africa.com/wp-content/uploads/2015/02/7368769.jpg"/>
          <p:cNvPicPr>
            <a:picLocks noChangeAspect="1" noChangeArrowheads="1"/>
          </p:cNvPicPr>
          <p:nvPr/>
        </p:nvPicPr>
        <p:blipFill>
          <a:blip r:embed="rId3"/>
          <a:srcRect/>
          <a:stretch>
            <a:fillRect/>
          </a:stretch>
        </p:blipFill>
        <p:spPr bwMode="auto">
          <a:xfrm>
            <a:off x="4779963" y="317500"/>
            <a:ext cx="3968750" cy="264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Прямоугольник 3"/>
          <p:cNvSpPr>
            <a:spLocks noChangeArrowheads="1"/>
          </p:cNvSpPr>
          <p:nvPr/>
        </p:nvSpPr>
        <p:spPr bwMode="auto">
          <a:xfrm>
            <a:off x="2195513" y="476250"/>
            <a:ext cx="4962525" cy="1016000"/>
          </a:xfrm>
          <a:prstGeom prst="rect">
            <a:avLst/>
          </a:prstGeom>
          <a:noFill/>
          <a:ln w="9525">
            <a:noFill/>
            <a:miter lim="800000"/>
            <a:headEnd/>
            <a:tailEnd/>
          </a:ln>
        </p:spPr>
        <p:txBody>
          <a:bodyPr wrap="none">
            <a:spAutoFit/>
          </a:bodyPr>
          <a:lstStyle/>
          <a:p>
            <a:r>
              <a:rPr lang="ru-RU" sz="6000">
                <a:solidFill>
                  <a:srgbClr val="FF0000"/>
                </a:solidFill>
                <a:latin typeface="Candara" pitchFamily="34" charset="0"/>
              </a:rPr>
              <a:t>1.</a:t>
            </a:r>
            <a:r>
              <a:rPr lang="ru-RU" sz="6000">
                <a:solidFill>
                  <a:schemeClr val="bg1"/>
                </a:solidFill>
                <a:latin typeface="Candara" pitchFamily="34" charset="0"/>
              </a:rPr>
              <a:t>Беларусбанк</a:t>
            </a:r>
          </a:p>
        </p:txBody>
      </p:sp>
      <p:sp>
        <p:nvSpPr>
          <p:cNvPr id="48130" name="Прямоугольник 4"/>
          <p:cNvSpPr>
            <a:spLocks noChangeArrowheads="1"/>
          </p:cNvSpPr>
          <p:nvPr/>
        </p:nvSpPr>
        <p:spPr bwMode="auto">
          <a:xfrm>
            <a:off x="398463" y="2060575"/>
            <a:ext cx="8494712" cy="3786188"/>
          </a:xfrm>
          <a:prstGeom prst="rect">
            <a:avLst/>
          </a:prstGeom>
          <a:noFill/>
          <a:ln w="9525">
            <a:noFill/>
            <a:miter lim="800000"/>
            <a:headEnd/>
            <a:tailEnd/>
          </a:ln>
        </p:spPr>
        <p:txBody>
          <a:bodyPr>
            <a:spAutoFit/>
          </a:bodyPr>
          <a:lstStyle/>
          <a:p>
            <a:pPr algn="just"/>
            <a:r>
              <a:rPr lang="ru-RU" sz="2400">
                <a:latin typeface="Candara" pitchFamily="34" charset="0"/>
              </a:rPr>
              <a:t>	Открытое акционерное общество </a:t>
            </a:r>
            <a:r>
              <a:rPr lang="ru-RU" sz="2400">
                <a:solidFill>
                  <a:srgbClr val="FF0000"/>
                </a:solidFill>
                <a:latin typeface="Candara" pitchFamily="34" charset="0"/>
              </a:rPr>
              <a:t>«Сберегательный банк «Беларусбанк» </a:t>
            </a:r>
            <a:r>
              <a:rPr lang="ru-RU" sz="2400">
                <a:latin typeface="Candara" pitchFamily="34" charset="0"/>
              </a:rPr>
              <a:t>начинает летопись своей деятельности с 1922 года.</a:t>
            </a:r>
          </a:p>
          <a:p>
            <a:pPr algn="just"/>
            <a:endParaRPr lang="ru-RU" sz="2400">
              <a:latin typeface="Candara" pitchFamily="34" charset="0"/>
            </a:endParaRPr>
          </a:p>
          <a:p>
            <a:pPr algn="just"/>
            <a:r>
              <a:rPr lang="ru-RU" sz="2400">
                <a:latin typeface="Candara" pitchFamily="34" charset="0"/>
              </a:rPr>
              <a:t>	В 1995 году Президент Республики Беларусь подписывает указ о слиянии Сберегательного банка Республики Беларусь с Акционерным коммерческим банком «Беларусбанк». В результате слияния двух банков возникает Открытое акционерное общество "Сберегательный банк «Беларусбанк».</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http://evropa-foto.com/data/media/99/gomel020.JPG"/>
          <p:cNvPicPr>
            <a:picLocks noChangeAspect="1" noChangeArrowheads="1"/>
          </p:cNvPicPr>
          <p:nvPr/>
        </p:nvPicPr>
        <p:blipFill>
          <a:blip r:embed="rId2"/>
          <a:srcRect/>
          <a:stretch>
            <a:fillRect/>
          </a:stretch>
        </p:blipFill>
        <p:spPr bwMode="auto">
          <a:xfrm>
            <a:off x="539750" y="177800"/>
            <a:ext cx="7620000" cy="5534025"/>
          </a:xfrm>
          <a:prstGeom prst="rect">
            <a:avLst/>
          </a:prstGeom>
          <a:noFill/>
          <a:ln w="9525">
            <a:noFill/>
            <a:miter lim="800000"/>
            <a:headEnd/>
            <a:tailEnd/>
          </a:ln>
        </p:spPr>
      </p:pic>
      <p:sp>
        <p:nvSpPr>
          <p:cNvPr id="49154" name="Прямоугольник 3"/>
          <p:cNvSpPr>
            <a:spLocks noChangeArrowheads="1"/>
          </p:cNvSpPr>
          <p:nvPr/>
        </p:nvSpPr>
        <p:spPr bwMode="auto">
          <a:xfrm>
            <a:off x="515938" y="5805488"/>
            <a:ext cx="7643812" cy="830262"/>
          </a:xfrm>
          <a:prstGeom prst="rect">
            <a:avLst/>
          </a:prstGeom>
          <a:noFill/>
          <a:ln w="9525">
            <a:noFill/>
            <a:miter lim="800000"/>
            <a:headEnd/>
            <a:tailEnd/>
          </a:ln>
        </p:spPr>
        <p:txBody>
          <a:bodyPr>
            <a:spAutoFit/>
          </a:bodyPr>
          <a:lstStyle/>
          <a:p>
            <a:pPr algn="ctr"/>
            <a:r>
              <a:rPr lang="ru-RU" sz="2400">
                <a:latin typeface="Candara" pitchFamily="34" charset="0"/>
              </a:rPr>
              <a:t>Гомельское региональное отделение Беларусбанка, </a:t>
            </a:r>
          </a:p>
          <a:p>
            <a:pPr algn="ctr"/>
            <a:r>
              <a:rPr lang="ru-RU" sz="2400">
                <a:latin typeface="Candara" pitchFamily="34" charset="0"/>
              </a:rPr>
              <a:t>ул. Фрунзе, 6а</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Прямоугольник 3"/>
          <p:cNvSpPr>
            <a:spLocks noChangeArrowheads="1"/>
          </p:cNvSpPr>
          <p:nvPr/>
        </p:nvSpPr>
        <p:spPr bwMode="auto">
          <a:xfrm>
            <a:off x="323850" y="750888"/>
            <a:ext cx="8640763" cy="4894262"/>
          </a:xfrm>
          <a:prstGeom prst="rect">
            <a:avLst/>
          </a:prstGeom>
          <a:noFill/>
          <a:ln w="9525">
            <a:noFill/>
            <a:miter lim="800000"/>
            <a:headEnd/>
            <a:tailEnd/>
          </a:ln>
        </p:spPr>
        <p:txBody>
          <a:bodyPr>
            <a:spAutoFit/>
          </a:bodyPr>
          <a:lstStyle/>
          <a:p>
            <a:pPr algn="just"/>
            <a:r>
              <a:rPr lang="ru-RU" sz="2400">
                <a:latin typeface="Candara" pitchFamily="34" charset="0"/>
              </a:rPr>
              <a:t>	Правительство Республики Беларусь назначает АСБ «Беларусбанк» банком-агентом, который обслуживает иностранные кредитные линии. 28 августа 2008 года Национальным банком Республики Беларусь ОАО «АСБ Беларусбанк» была выдана Лицензия на осуществление банковской деятельности №1.</a:t>
            </a:r>
          </a:p>
          <a:p>
            <a:pPr algn="just"/>
            <a:r>
              <a:rPr lang="ru-RU" sz="2400">
                <a:latin typeface="Candara" pitchFamily="34" charset="0"/>
              </a:rPr>
              <a:t>	</a:t>
            </a:r>
          </a:p>
          <a:p>
            <a:pPr algn="just"/>
            <a:r>
              <a:rPr lang="ru-RU" sz="2400">
                <a:latin typeface="Candara" pitchFamily="34" charset="0"/>
              </a:rPr>
              <a:t>	ОАО «АСБ Беларусбанк» является самым крупным универсальным финансово-кредитным учреждением страны и осуществляет и предлагает своим клиентам более чем 100 видов банковских услуг. ОАО «АСБ Беларусбанк» является членом банковского холдинга, в состав которого входит 15 организаций государственной и частной форм собственности.</a:t>
            </a:r>
          </a:p>
        </p:txBody>
      </p:sp>
      <p:pic>
        <p:nvPicPr>
          <p:cNvPr id="50178" name="Picture 2" descr="http://www.shumilino.by/wp-content/uploads/2013/03/logo.png"/>
          <p:cNvPicPr>
            <a:picLocks noChangeAspect="1" noChangeArrowheads="1"/>
          </p:cNvPicPr>
          <p:nvPr/>
        </p:nvPicPr>
        <p:blipFill>
          <a:blip r:embed="rId2"/>
          <a:srcRect/>
          <a:stretch>
            <a:fillRect/>
          </a:stretch>
        </p:blipFill>
        <p:spPr bwMode="auto">
          <a:xfrm>
            <a:off x="395288" y="5805488"/>
            <a:ext cx="4416425" cy="788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476672"/>
            <a:ext cx="7344817" cy="923330"/>
          </a:xfrm>
          <a:prstGeom prst="rect">
            <a:avLst/>
          </a:prstGeom>
          <a:noFill/>
        </p:spPr>
        <p:txBody>
          <a:bodyPr>
            <a:spAutoFit/>
          </a:bodyPr>
          <a:lstStyle/>
          <a:p>
            <a:pPr algn="ctr" fontAlgn="auto">
              <a:spcBef>
                <a:spcPts val="0"/>
              </a:spcBef>
              <a:spcAft>
                <a:spcPts val="0"/>
              </a:spcAft>
              <a:defRPr/>
            </a:pPr>
            <a:r>
              <a:rPr lang="ru-RU" sz="5400" b="1" dirty="0">
                <a:ln w="17780" cmpd="sng">
                  <a:solidFill>
                    <a:srgbClr val="FFFFFF"/>
                  </a:solidFill>
                  <a:prstDash val="solid"/>
                  <a:miter lim="800000"/>
                </a:ln>
                <a:solidFill>
                  <a:schemeClr val="bg1"/>
                </a:solidFill>
                <a:effectLst>
                  <a:outerShdw blurRad="50800" algn="tl" rotWithShape="0">
                    <a:srgbClr val="000000"/>
                  </a:outerShdw>
                </a:effectLst>
                <a:latin typeface="+mn-lt"/>
                <a:cs typeface="+mn-cs"/>
              </a:rPr>
              <a:t>Спасибо за внимание!</a:t>
            </a:r>
            <a:endParaRPr lang="ru-RU" sz="5400" b="1" dirty="0">
              <a:ln w="17780" cmpd="sng">
                <a:solidFill>
                  <a:srgbClr val="FFFFFF"/>
                </a:solidFill>
                <a:prstDash val="solid"/>
                <a:miter lim="800000"/>
              </a:ln>
              <a:solidFill>
                <a:schemeClr val="bg1"/>
              </a:solidFill>
              <a:effectLst>
                <a:outerShdw blurRad="50800" algn="tl" rotWithShape="0">
                  <a:srgbClr val="000000"/>
                </a:outerShdw>
              </a:effectLst>
              <a:latin typeface="+mn-lt"/>
              <a:cs typeface="+mn-cs"/>
            </a:endParaRPr>
          </a:p>
        </p:txBody>
      </p:sp>
      <p:pic>
        <p:nvPicPr>
          <p:cNvPr id="51202" name="Picture 2" descr="http://k.foto.radikal.ru/0701/673d2b816949.jpg"/>
          <p:cNvPicPr>
            <a:picLocks noChangeAspect="1" noChangeArrowheads="1"/>
          </p:cNvPicPr>
          <p:nvPr/>
        </p:nvPicPr>
        <p:blipFill>
          <a:blip r:embed="rId2"/>
          <a:srcRect/>
          <a:stretch>
            <a:fillRect/>
          </a:stretch>
        </p:blipFill>
        <p:spPr bwMode="auto">
          <a:xfrm>
            <a:off x="1208088" y="2997200"/>
            <a:ext cx="7015162" cy="233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Прямоугольник 3"/>
          <p:cNvSpPr>
            <a:spLocks noChangeArrowheads="1"/>
          </p:cNvSpPr>
          <p:nvPr/>
        </p:nvSpPr>
        <p:spPr bwMode="auto">
          <a:xfrm>
            <a:off x="107950" y="2133600"/>
            <a:ext cx="8712200" cy="4522788"/>
          </a:xfrm>
          <a:prstGeom prst="rect">
            <a:avLst/>
          </a:prstGeom>
          <a:noFill/>
          <a:ln w="9525">
            <a:noFill/>
            <a:miter lim="800000"/>
            <a:headEnd/>
            <a:tailEnd/>
          </a:ln>
        </p:spPr>
        <p:txBody>
          <a:bodyPr>
            <a:spAutoFit/>
          </a:bodyPr>
          <a:lstStyle/>
          <a:p>
            <a:pPr algn="just"/>
            <a:r>
              <a:rPr lang="ru-RU" sz="2400">
                <a:latin typeface="Candara" pitchFamily="34" charset="0"/>
              </a:rPr>
              <a:t>	Основным акционером </a:t>
            </a:r>
            <a:r>
              <a:rPr lang="ru-RU" sz="2400">
                <a:solidFill>
                  <a:srgbClr val="FF0000"/>
                </a:solidFill>
                <a:latin typeface="Candara" pitchFamily="34" charset="0"/>
              </a:rPr>
              <a:t>ОАО «Банк Москва-Минск» </a:t>
            </a:r>
            <a:r>
              <a:rPr lang="ru-RU" sz="2400">
                <a:latin typeface="Candara" pitchFamily="34" charset="0"/>
              </a:rPr>
              <a:t>является ОАО АКБ «Банк Москвы». ОАО «Банк Москва-Минск» является его дочерним банком.</a:t>
            </a:r>
          </a:p>
          <a:p>
            <a:pPr algn="just"/>
            <a:r>
              <a:rPr lang="ru-RU" sz="2400">
                <a:latin typeface="Candara" pitchFamily="34" charset="0"/>
              </a:rPr>
              <a:t>	Лицензия Национального банка Республики Беларусь на осуществление банковской деятельности от 24 октября 2007 г № 16 позволяет ОАО «Банк Москва-Минск» осуществлять финансовую деятельность по 12 банковским операциям.</a:t>
            </a:r>
          </a:p>
          <a:p>
            <a:pPr algn="just"/>
            <a:r>
              <a:rPr lang="ru-RU" sz="2400">
                <a:latin typeface="Candara" pitchFamily="34" charset="0"/>
              </a:rPr>
              <a:t>	Акционерами банка являются ОАО АКБ «Банк Москвы» и БМ Холдинг АГ (Швейцария). Количество акций между акционерами распределено соответствующим образом 99, 75% акций принадлежит ОАО АКБ «Банк Москвы и 0, 25% акций принадлежит БМ Холдинг АГ (Швейцария).</a:t>
            </a:r>
          </a:p>
        </p:txBody>
      </p:sp>
      <p:pic>
        <p:nvPicPr>
          <p:cNvPr id="17410" name="Picture 2" descr="http://www.chatoff.by/content/companies/29083_.jpg"/>
          <p:cNvPicPr>
            <a:picLocks noChangeAspect="1" noChangeArrowheads="1"/>
          </p:cNvPicPr>
          <p:nvPr/>
        </p:nvPicPr>
        <p:blipFill>
          <a:blip r:embed="rId2"/>
          <a:srcRect/>
          <a:stretch>
            <a:fillRect/>
          </a:stretch>
        </p:blipFill>
        <p:spPr bwMode="auto">
          <a:xfrm>
            <a:off x="2411413" y="280988"/>
            <a:ext cx="3760787" cy="187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3"/>
          <p:cNvSpPr>
            <a:spLocks noChangeArrowheads="1"/>
          </p:cNvSpPr>
          <p:nvPr/>
        </p:nvSpPr>
        <p:spPr bwMode="auto">
          <a:xfrm>
            <a:off x="2051050" y="476250"/>
            <a:ext cx="4864100" cy="1016000"/>
          </a:xfrm>
          <a:prstGeom prst="rect">
            <a:avLst/>
          </a:prstGeom>
          <a:noFill/>
          <a:ln w="9525">
            <a:noFill/>
            <a:miter lim="800000"/>
            <a:headEnd/>
            <a:tailEnd/>
          </a:ln>
        </p:spPr>
        <p:txBody>
          <a:bodyPr wrap="none">
            <a:spAutoFit/>
          </a:bodyPr>
          <a:lstStyle/>
          <a:p>
            <a:r>
              <a:rPr lang="ru-RU" sz="6000">
                <a:solidFill>
                  <a:schemeClr val="bg1"/>
                </a:solidFill>
                <a:latin typeface="Candara" pitchFamily="34" charset="0"/>
              </a:rPr>
              <a:t>9. Альфа-Банк</a:t>
            </a:r>
          </a:p>
        </p:txBody>
      </p:sp>
      <p:sp>
        <p:nvSpPr>
          <p:cNvPr id="18434" name="Прямоугольник 4"/>
          <p:cNvSpPr>
            <a:spLocks noChangeArrowheads="1"/>
          </p:cNvSpPr>
          <p:nvPr/>
        </p:nvSpPr>
        <p:spPr bwMode="auto">
          <a:xfrm>
            <a:off x="107950" y="1916113"/>
            <a:ext cx="8496300" cy="5172075"/>
          </a:xfrm>
          <a:prstGeom prst="rect">
            <a:avLst/>
          </a:prstGeom>
          <a:noFill/>
          <a:ln w="9525">
            <a:noFill/>
            <a:miter lim="800000"/>
            <a:headEnd/>
            <a:tailEnd/>
          </a:ln>
        </p:spPr>
        <p:txBody>
          <a:bodyPr>
            <a:spAutoFit/>
          </a:bodyPr>
          <a:lstStyle/>
          <a:p>
            <a:pPr algn="just"/>
            <a:r>
              <a:rPr lang="ru-RU" sz="2400">
                <a:latin typeface="Candara" pitchFamily="34" charset="0"/>
              </a:rPr>
              <a:t>	</a:t>
            </a:r>
            <a:r>
              <a:rPr lang="ru-RU" sz="2400">
                <a:solidFill>
                  <a:srgbClr val="FF0000"/>
                </a:solidFill>
                <a:latin typeface="Candara" pitchFamily="34" charset="0"/>
              </a:rPr>
              <a:t>ЗАО «Альфа-Банк»</a:t>
            </a:r>
            <a:r>
              <a:rPr lang="ru-RU" sz="2400">
                <a:latin typeface="Candara" pitchFamily="34" charset="0"/>
              </a:rPr>
              <a:t> (Беларусь) создано в 1999 году (до ноября 2008 года — ЗАО «Банк международной торговли и инвестиций» (ЗАО «Межторгбанк»). В июле 2008 года Консорциум Альфа-Групп завершил сделку по приобретению более 88% данного банка. В декабре 2012 года Консорциум «Альфа-Групп» завершил сделку </a:t>
            </a:r>
          </a:p>
          <a:p>
            <a:pPr algn="just"/>
            <a:r>
              <a:rPr lang="ru-RU" sz="2400">
                <a:latin typeface="Candara" pitchFamily="34" charset="0"/>
              </a:rPr>
              <a:t>по приобретению акций </a:t>
            </a:r>
          </a:p>
          <a:p>
            <a:pPr algn="just"/>
            <a:r>
              <a:rPr lang="ru-RU" sz="2400">
                <a:latin typeface="Candara" pitchFamily="34" charset="0"/>
              </a:rPr>
              <a:t>ЗАО «АКБ «БЕЛРОСБАНК». </a:t>
            </a:r>
          </a:p>
          <a:p>
            <a:pPr algn="just"/>
            <a:r>
              <a:rPr lang="ru-RU" sz="2400">
                <a:latin typeface="Candara" pitchFamily="34" charset="0"/>
              </a:rPr>
              <a:t>14 июня 2013 года Национальный </a:t>
            </a:r>
          </a:p>
          <a:p>
            <a:pPr algn="just"/>
            <a:r>
              <a:rPr lang="ru-RU" sz="2400">
                <a:latin typeface="Candara" pitchFamily="34" charset="0"/>
              </a:rPr>
              <a:t>банк Республики Беларусь </a:t>
            </a:r>
          </a:p>
          <a:p>
            <a:pPr algn="just"/>
            <a:r>
              <a:rPr lang="ru-RU" sz="2400">
                <a:latin typeface="Candara" pitchFamily="34" charset="0"/>
              </a:rPr>
              <a:t>зарегистрировал присоединение </a:t>
            </a:r>
          </a:p>
          <a:p>
            <a:pPr algn="just"/>
            <a:r>
              <a:rPr lang="ru-RU" sz="2400">
                <a:latin typeface="Candara" pitchFamily="34" charset="0"/>
              </a:rPr>
              <a:t>ЗАО «АКБ «БЕЛРОСБАНК» к ЗАО </a:t>
            </a:r>
          </a:p>
          <a:p>
            <a:r>
              <a:rPr lang="ru-RU" sz="2400">
                <a:latin typeface="Candara" pitchFamily="34" charset="0"/>
              </a:rPr>
              <a:t>«Альфа-Банк». </a:t>
            </a:r>
            <a:r>
              <a:rPr lang="ru-RU">
                <a:latin typeface="Candara" pitchFamily="34" charset="0"/>
              </a:rPr>
              <a:t/>
            </a:r>
            <a:br>
              <a:rPr lang="ru-RU">
                <a:latin typeface="Candara" pitchFamily="34" charset="0"/>
              </a:rPr>
            </a:br>
            <a:endParaRPr lang="ru-RU">
              <a:latin typeface="Candara" pitchFamily="34" charset="0"/>
            </a:endParaRPr>
          </a:p>
        </p:txBody>
      </p:sp>
      <p:pic>
        <p:nvPicPr>
          <p:cNvPr id="18435" name="Picture 2" descr="http://ont.by/webroot/delivery/files/news/2015/03/23/23_03_alfabig.jpg"/>
          <p:cNvPicPr>
            <a:picLocks noChangeAspect="1" noChangeArrowheads="1"/>
          </p:cNvPicPr>
          <p:nvPr/>
        </p:nvPicPr>
        <p:blipFill>
          <a:blip r:embed="rId2"/>
          <a:srcRect/>
          <a:stretch>
            <a:fillRect/>
          </a:stretch>
        </p:blipFill>
        <p:spPr bwMode="auto">
          <a:xfrm>
            <a:off x="4859338" y="3933825"/>
            <a:ext cx="4025900" cy="2598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ttp://img1.infobank.by/images/imagesindb/alfa_500_031214.jpg.aspx"/>
          <p:cNvPicPr>
            <a:picLocks noChangeAspect="1" noChangeArrowheads="1"/>
          </p:cNvPicPr>
          <p:nvPr/>
        </p:nvPicPr>
        <p:blipFill>
          <a:blip r:embed="rId2"/>
          <a:srcRect b="2670"/>
          <a:stretch>
            <a:fillRect/>
          </a:stretch>
        </p:blipFill>
        <p:spPr bwMode="auto">
          <a:xfrm>
            <a:off x="179388" y="188913"/>
            <a:ext cx="4892675" cy="6335712"/>
          </a:xfrm>
          <a:prstGeom prst="rect">
            <a:avLst/>
          </a:prstGeom>
          <a:noFill/>
          <a:ln w="9525">
            <a:noFill/>
            <a:miter lim="800000"/>
            <a:headEnd/>
            <a:tailEnd/>
          </a:ln>
        </p:spPr>
      </p:pic>
      <p:sp>
        <p:nvSpPr>
          <p:cNvPr id="19458" name="Прямоугольник 3"/>
          <p:cNvSpPr>
            <a:spLocks noChangeArrowheads="1"/>
          </p:cNvSpPr>
          <p:nvPr/>
        </p:nvSpPr>
        <p:spPr bwMode="auto">
          <a:xfrm>
            <a:off x="5267325" y="3406775"/>
            <a:ext cx="3743325" cy="2246313"/>
          </a:xfrm>
          <a:prstGeom prst="rect">
            <a:avLst/>
          </a:prstGeom>
          <a:noFill/>
          <a:ln w="9525">
            <a:noFill/>
            <a:miter lim="800000"/>
            <a:headEnd/>
            <a:tailEnd/>
          </a:ln>
        </p:spPr>
        <p:txBody>
          <a:bodyPr>
            <a:spAutoFit/>
          </a:bodyPr>
          <a:lstStyle/>
          <a:p>
            <a:r>
              <a:rPr lang="ru-RU" sz="2800">
                <a:latin typeface="Candara" pitchFamily="34" charset="0"/>
              </a:rPr>
              <a:t>Региональное отделение Альфа-Банка по Гомельской области, ул. Жарковского, 6А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struktura.jpg"/>
          <p:cNvPicPr>
            <a:picLocks noChangeAspect="1" noChangeArrowheads="1"/>
          </p:cNvPicPr>
          <p:nvPr/>
        </p:nvPicPr>
        <p:blipFill>
          <a:blip r:embed="rId2"/>
          <a:srcRect/>
          <a:stretch>
            <a:fillRect/>
          </a:stretch>
        </p:blipFill>
        <p:spPr bwMode="auto">
          <a:xfrm>
            <a:off x="323850" y="908050"/>
            <a:ext cx="8208963" cy="5822950"/>
          </a:xfrm>
          <a:prstGeom prst="rect">
            <a:avLst/>
          </a:prstGeom>
          <a:noFill/>
          <a:ln w="9525">
            <a:noFill/>
            <a:miter lim="800000"/>
            <a:headEnd/>
            <a:tailEnd/>
          </a:ln>
        </p:spPr>
      </p:pic>
      <p:sp>
        <p:nvSpPr>
          <p:cNvPr id="20482" name="Прямоугольник 3"/>
          <p:cNvSpPr>
            <a:spLocks noChangeArrowheads="1"/>
          </p:cNvSpPr>
          <p:nvPr/>
        </p:nvSpPr>
        <p:spPr bwMode="auto">
          <a:xfrm>
            <a:off x="731838" y="309563"/>
            <a:ext cx="7392987" cy="800100"/>
          </a:xfrm>
          <a:prstGeom prst="rect">
            <a:avLst/>
          </a:prstGeom>
          <a:noFill/>
          <a:ln w="9525">
            <a:noFill/>
            <a:miter lim="800000"/>
            <a:headEnd/>
            <a:tailEnd/>
          </a:ln>
        </p:spPr>
        <p:txBody>
          <a:bodyPr>
            <a:spAutoFit/>
          </a:bodyPr>
          <a:lstStyle/>
          <a:p>
            <a:r>
              <a:rPr lang="ru-RU" sz="2800">
                <a:solidFill>
                  <a:srgbClr val="FFFF00"/>
                </a:solidFill>
                <a:latin typeface="Candara" pitchFamily="34" charset="0"/>
              </a:rPr>
              <a:t>Структура собственности ЗАО "Альфа-Банк"</a:t>
            </a:r>
            <a:r>
              <a:rPr lang="ru-RU">
                <a:latin typeface="Candara" pitchFamily="34" charset="0"/>
              </a:rPr>
              <a:t/>
            </a:r>
            <a:br>
              <a:rPr lang="ru-RU">
                <a:latin typeface="Candara" pitchFamily="34" charset="0"/>
              </a:rPr>
            </a:br>
            <a:endParaRPr lang="ru-RU">
              <a:latin typeface="Candar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Прямоугольник 3"/>
          <p:cNvSpPr>
            <a:spLocks noChangeArrowheads="1"/>
          </p:cNvSpPr>
          <p:nvPr/>
        </p:nvSpPr>
        <p:spPr bwMode="auto">
          <a:xfrm>
            <a:off x="250825" y="141288"/>
            <a:ext cx="8748713" cy="6740525"/>
          </a:xfrm>
          <a:prstGeom prst="rect">
            <a:avLst/>
          </a:prstGeom>
          <a:noFill/>
          <a:ln w="9525">
            <a:noFill/>
            <a:miter lim="800000"/>
            <a:headEnd/>
            <a:tailEnd/>
          </a:ln>
        </p:spPr>
        <p:txBody>
          <a:bodyPr>
            <a:spAutoFit/>
          </a:bodyPr>
          <a:lstStyle/>
          <a:p>
            <a:pPr algn="just"/>
            <a:r>
              <a:rPr lang="ru-RU" sz="2400">
                <a:latin typeface="Candara" pitchFamily="34" charset="0"/>
              </a:rPr>
              <a:t>	</a:t>
            </a:r>
            <a:r>
              <a:rPr lang="ru-RU" sz="2400">
                <a:solidFill>
                  <a:srgbClr val="FFFF00"/>
                </a:solidFill>
                <a:latin typeface="Candara" pitchFamily="34" charset="0"/>
              </a:rPr>
              <a:t>Альфа-Банк (Беларусь)</a:t>
            </a:r>
            <a:r>
              <a:rPr lang="ru-RU" sz="2400">
                <a:latin typeface="Candara" pitchFamily="34" charset="0"/>
              </a:rPr>
              <a:t>занимает активную социальную позицию и оказывает значительную поддержку проектам, которые стали знаковыми. С 2010 года Альфа-Банк (Беларусь) является Генеральным партнером Международного фестиваля «Владимир Спиваков приглашает!», с 2012 года Банк выступает Генеральным партнером международного джазового фестиваля.   Ассоциация белорусских банков признала ЗАО «Альфа-Банк» (Беларусь) безусловным победителем II Республиканского конкурса «Вежливые банки»</a:t>
            </a:r>
            <a:br>
              <a:rPr lang="ru-RU" sz="2400">
                <a:latin typeface="Candara" pitchFamily="34" charset="0"/>
              </a:rPr>
            </a:br>
            <a:r>
              <a:rPr lang="ru-RU" sz="2400">
                <a:latin typeface="Candara" pitchFamily="34" charset="0"/>
              </a:rPr>
              <a:t/>
            </a:r>
            <a:br>
              <a:rPr lang="ru-RU" sz="2400">
                <a:latin typeface="Candara" pitchFamily="34" charset="0"/>
              </a:rPr>
            </a:br>
            <a:r>
              <a:rPr lang="ru-RU" sz="2400">
                <a:latin typeface="Candara" pitchFamily="34" charset="0"/>
              </a:rPr>
              <a:t>	Также в рамках программы социальной ответственности Банк является партнером Белорусской республиканской федерации прыжков в воду, Белорусской федерации гандбола, гандбольного клуба «СКА-Минск».</a:t>
            </a:r>
            <a:br>
              <a:rPr lang="ru-RU" sz="2400">
                <a:latin typeface="Candara" pitchFamily="34" charset="0"/>
              </a:rPr>
            </a:br>
            <a:r>
              <a:rPr lang="ru-RU" sz="2400">
                <a:latin typeface="Candara" pitchFamily="34" charset="0"/>
              </a:rPr>
              <a:t/>
            </a:r>
            <a:br>
              <a:rPr lang="ru-RU" sz="2400">
                <a:latin typeface="Candara" pitchFamily="34" charset="0"/>
              </a:rPr>
            </a:br>
            <a:r>
              <a:rPr lang="ru-RU" sz="2400">
                <a:latin typeface="Candara" pitchFamily="34" charset="0"/>
              </a:rPr>
              <a:t>	Почти за 5 лет своей деятельности Банк направил на различные мероприятия по поддержке белорусского спорта, культуры и другие социальные мероприятия более $1,7 млн.</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Прямоугольник 3"/>
          <p:cNvSpPr>
            <a:spLocks noChangeArrowheads="1"/>
          </p:cNvSpPr>
          <p:nvPr/>
        </p:nvSpPr>
        <p:spPr bwMode="auto">
          <a:xfrm>
            <a:off x="3843338" y="311150"/>
            <a:ext cx="4872037" cy="768350"/>
          </a:xfrm>
          <a:prstGeom prst="rect">
            <a:avLst/>
          </a:prstGeom>
          <a:noFill/>
          <a:ln w="9525">
            <a:noFill/>
            <a:miter lim="800000"/>
            <a:headEnd/>
            <a:tailEnd/>
          </a:ln>
        </p:spPr>
        <p:txBody>
          <a:bodyPr wrap="none">
            <a:spAutoFit/>
          </a:bodyPr>
          <a:lstStyle/>
          <a:p>
            <a:r>
              <a:rPr lang="ru-RU" sz="4400" b="1">
                <a:solidFill>
                  <a:schemeClr val="bg1"/>
                </a:solidFill>
                <a:latin typeface="Candara" pitchFamily="34" charset="0"/>
              </a:rPr>
              <a:t>Достижения банка</a:t>
            </a:r>
            <a:endParaRPr lang="ru-RU" sz="4400">
              <a:solidFill>
                <a:schemeClr val="bg1"/>
              </a:solidFill>
              <a:latin typeface="Candara" pitchFamily="34" charset="0"/>
            </a:endParaRPr>
          </a:p>
        </p:txBody>
      </p:sp>
      <p:pic>
        <p:nvPicPr>
          <p:cNvPr id="22530" name="Picture 2" descr="Банк года Беларуси - 2013"/>
          <p:cNvPicPr>
            <a:picLocks noChangeAspect="1" noChangeArrowheads="1"/>
          </p:cNvPicPr>
          <p:nvPr/>
        </p:nvPicPr>
        <p:blipFill>
          <a:blip r:embed="rId2"/>
          <a:srcRect l="28368" t="1620" r="25842"/>
          <a:stretch>
            <a:fillRect/>
          </a:stretch>
        </p:blipFill>
        <p:spPr bwMode="auto">
          <a:xfrm>
            <a:off x="755650" y="698500"/>
            <a:ext cx="1657350" cy="5060950"/>
          </a:xfrm>
          <a:prstGeom prst="rect">
            <a:avLst/>
          </a:prstGeom>
          <a:noFill/>
          <a:ln w="9525">
            <a:noFill/>
            <a:miter lim="800000"/>
            <a:headEnd/>
            <a:tailEnd/>
          </a:ln>
        </p:spPr>
      </p:pic>
      <p:sp>
        <p:nvSpPr>
          <p:cNvPr id="22531" name="Прямоугольник 4"/>
          <p:cNvSpPr>
            <a:spLocks noChangeArrowheads="1"/>
          </p:cNvSpPr>
          <p:nvPr/>
        </p:nvSpPr>
        <p:spPr bwMode="auto">
          <a:xfrm>
            <a:off x="-39688" y="5903913"/>
            <a:ext cx="3074988" cy="646112"/>
          </a:xfrm>
          <a:prstGeom prst="rect">
            <a:avLst/>
          </a:prstGeom>
          <a:noFill/>
          <a:ln w="9525">
            <a:noFill/>
            <a:miter lim="800000"/>
            <a:headEnd/>
            <a:tailEnd/>
          </a:ln>
        </p:spPr>
        <p:txBody>
          <a:bodyPr>
            <a:spAutoFit/>
          </a:bodyPr>
          <a:lstStyle/>
          <a:p>
            <a:r>
              <a:rPr lang="ru-RU">
                <a:latin typeface="Candara" pitchFamily="34" charset="0"/>
              </a:rPr>
              <a:t>Победитель в номинации </a:t>
            </a:r>
          </a:p>
          <a:p>
            <a:r>
              <a:rPr lang="ru-RU">
                <a:latin typeface="Candara" pitchFamily="34" charset="0"/>
              </a:rPr>
              <a:t>       «Лучший сайт»</a:t>
            </a:r>
          </a:p>
        </p:txBody>
      </p:sp>
      <p:pic>
        <p:nvPicPr>
          <p:cNvPr id="22532" name="Picture 7" descr="Лучший банк для корпоративных клиентов"/>
          <p:cNvPicPr>
            <a:picLocks noChangeAspect="1" noChangeArrowheads="1"/>
          </p:cNvPicPr>
          <p:nvPr/>
        </p:nvPicPr>
        <p:blipFill>
          <a:blip r:embed="rId3"/>
          <a:srcRect l="24377" r="20358"/>
          <a:stretch>
            <a:fillRect/>
          </a:stretch>
        </p:blipFill>
        <p:spPr bwMode="auto">
          <a:xfrm>
            <a:off x="2843213" y="744538"/>
            <a:ext cx="2000250" cy="5143500"/>
          </a:xfrm>
          <a:prstGeom prst="rect">
            <a:avLst/>
          </a:prstGeom>
          <a:noFill/>
          <a:ln w="9525">
            <a:noFill/>
            <a:miter lim="800000"/>
            <a:headEnd/>
            <a:tailEnd/>
          </a:ln>
        </p:spPr>
      </p:pic>
      <p:sp>
        <p:nvSpPr>
          <p:cNvPr id="22533" name="Прямоугольник 5"/>
          <p:cNvSpPr>
            <a:spLocks noChangeArrowheads="1"/>
          </p:cNvSpPr>
          <p:nvPr/>
        </p:nvSpPr>
        <p:spPr bwMode="auto">
          <a:xfrm>
            <a:off x="2627313" y="5903913"/>
            <a:ext cx="3101975" cy="646112"/>
          </a:xfrm>
          <a:prstGeom prst="rect">
            <a:avLst/>
          </a:prstGeom>
          <a:noFill/>
          <a:ln w="9525">
            <a:noFill/>
            <a:miter lim="800000"/>
            <a:headEnd/>
            <a:tailEnd/>
          </a:ln>
        </p:spPr>
        <p:txBody>
          <a:bodyPr>
            <a:spAutoFit/>
          </a:bodyPr>
          <a:lstStyle/>
          <a:p>
            <a:r>
              <a:rPr lang="ru-RU">
                <a:latin typeface="Candara" pitchFamily="34" charset="0"/>
              </a:rPr>
              <a:t>     Лучший банк для корпоративных клиентов</a:t>
            </a:r>
          </a:p>
        </p:txBody>
      </p:sp>
      <p:pic>
        <p:nvPicPr>
          <p:cNvPr id="22534" name="Picture 9" descr="Победитель  VI Международного фестиваля маркетинга и рекламы «Белый квадрат»"/>
          <p:cNvPicPr>
            <a:picLocks noChangeAspect="1" noChangeArrowheads="1"/>
          </p:cNvPicPr>
          <p:nvPr/>
        </p:nvPicPr>
        <p:blipFill>
          <a:blip r:embed="rId4"/>
          <a:srcRect/>
          <a:stretch>
            <a:fillRect/>
          </a:stretch>
        </p:blipFill>
        <p:spPr bwMode="auto">
          <a:xfrm>
            <a:off x="5389563" y="1079500"/>
            <a:ext cx="3384550" cy="4811713"/>
          </a:xfrm>
          <a:prstGeom prst="rect">
            <a:avLst/>
          </a:prstGeom>
          <a:noFill/>
          <a:ln w="9525">
            <a:noFill/>
            <a:miter lim="800000"/>
            <a:headEnd/>
            <a:tailEnd/>
          </a:ln>
        </p:spPr>
      </p:pic>
      <p:sp>
        <p:nvSpPr>
          <p:cNvPr id="22535" name="Прямоугольник 6"/>
          <p:cNvSpPr>
            <a:spLocks noChangeArrowheads="1"/>
          </p:cNvSpPr>
          <p:nvPr/>
        </p:nvSpPr>
        <p:spPr bwMode="auto">
          <a:xfrm>
            <a:off x="5319713" y="5888038"/>
            <a:ext cx="3716337" cy="923925"/>
          </a:xfrm>
          <a:prstGeom prst="rect">
            <a:avLst/>
          </a:prstGeom>
          <a:noFill/>
          <a:ln w="9525">
            <a:noFill/>
            <a:miter lim="800000"/>
            <a:headEnd/>
            <a:tailEnd/>
          </a:ln>
        </p:spPr>
        <p:txBody>
          <a:bodyPr>
            <a:spAutoFit/>
          </a:bodyPr>
          <a:lstStyle/>
          <a:p>
            <a:r>
              <a:rPr lang="ru-RU">
                <a:latin typeface="Candara" pitchFamily="34" charset="0"/>
              </a:rPr>
              <a:t> Победитель VI Международного фестиваля маркетинга и рекламы </a:t>
            </a:r>
          </a:p>
          <a:p>
            <a:r>
              <a:rPr lang="ru-RU">
                <a:latin typeface="Candara" pitchFamily="34" charset="0"/>
              </a:rPr>
              <a:t>            «Белый квадрат»</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5007E7837599704DBF97B7717FFF4AF4" ma:contentTypeVersion="0" ma:contentTypeDescription="Создание документа." ma:contentTypeScope="" ma:versionID="2f76a39a6c754335552cd44e337eabc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65ECDAC-8AC2-4BDD-983A-7EC76232FA99}"/>
</file>

<file path=customXml/itemProps2.xml><?xml version="1.0" encoding="utf-8"?>
<ds:datastoreItem xmlns:ds="http://schemas.openxmlformats.org/officeDocument/2006/customXml" ds:itemID="{D7C6C0F3-836F-4A14-A7F0-6A0F1A49F870}"/>
</file>

<file path=customXml/itemProps3.xml><?xml version="1.0" encoding="utf-8"?>
<ds:datastoreItem xmlns:ds="http://schemas.openxmlformats.org/officeDocument/2006/customXml" ds:itemID="{9AEBC46F-3F46-40E5-A29B-5E50A08C6D8A}"/>
</file>

<file path=docProps/app.xml><?xml version="1.0" encoding="utf-8"?>
<Properties xmlns="http://schemas.openxmlformats.org/officeDocument/2006/extended-properties" xmlns:vt="http://schemas.openxmlformats.org/officeDocument/2006/docPropsVTypes">
  <Template>Waveform</Template>
  <TotalTime>460</TotalTime>
  <Words>1379</Words>
  <Application>Microsoft Office PowerPoint</Application>
  <PresentationFormat>Экран (4:3)</PresentationFormat>
  <Paragraphs>95</Paragraphs>
  <Slides>36</Slides>
  <Notes>1</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7</vt:i4>
      </vt:variant>
      <vt:variant>
        <vt:lpstr>Заголовки слайдов</vt:lpstr>
      </vt:variant>
      <vt:variant>
        <vt:i4>36</vt:i4>
      </vt:variant>
    </vt:vector>
  </HeadingPairs>
  <TitlesOfParts>
    <vt:vector size="47" baseType="lpstr">
      <vt:lpstr>Candara</vt:lpstr>
      <vt:lpstr>Arial</vt:lpstr>
      <vt:lpstr>Symbol</vt:lpstr>
      <vt:lpstr>Calibri</vt:lpstr>
      <vt:lpstr>Волна</vt:lpstr>
      <vt:lpstr>Волна</vt:lpstr>
      <vt:lpstr>Волна</vt:lpstr>
      <vt:lpstr>Волна</vt:lpstr>
      <vt:lpstr>Волна</vt:lpstr>
      <vt:lpstr>Волна</vt:lpstr>
      <vt:lpstr>Волна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12 Коммерческие банки_Рейтинг банков Гомеля</dc:title>
  <dc:creator>Admin</dc:creator>
  <cp:lastModifiedBy>Bashlakova</cp:lastModifiedBy>
  <cp:revision>34</cp:revision>
  <dcterms:created xsi:type="dcterms:W3CDTF">2015-05-02T08:11:25Z</dcterms:created>
  <dcterms:modified xsi:type="dcterms:W3CDTF">2015-06-01T15:04:31Z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0x0101005007E7837599704DBF97B7717FFF4AF4</vt:lpwstr>
  </property>
</Properties>
</file>